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#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#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#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#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#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92061" y="9760331"/>
            <a:ext cx="6553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#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6360"/>
            <a:ext cx="6180455" cy="5163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5095">
              <a:lnSpc>
                <a:spcPct val="100000"/>
              </a:lnSpc>
              <a:spcBef>
                <a:spcPts val="790"/>
              </a:spcBef>
            </a:pPr>
            <a:r>
              <a:rPr dirty="0" sz="1400" spc="-5" b="1">
                <a:latin typeface="Times New Roman"/>
                <a:cs typeface="Times New Roman"/>
              </a:rPr>
              <a:t>Data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structure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56565">
              <a:lnSpc>
                <a:spcPct val="110100"/>
              </a:lnSpc>
              <a:spcBef>
                <a:spcPts val="2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r>
              <a:rPr dirty="0" sz="12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structural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representation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logical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relationships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between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elements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data. 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other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words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data structure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way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organizing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items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considering its relationship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each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other.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10000"/>
              </a:lnSpc>
              <a:spcBef>
                <a:spcPts val="1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structure mainly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specifies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organization 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data,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providing accessing methods  with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correct degree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associativity.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structure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affects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design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both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functional aspects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program.</a:t>
            </a:r>
            <a:endParaRPr sz="1200">
              <a:latin typeface="Times New Roman"/>
              <a:cs typeface="Times New Roman"/>
            </a:endParaRPr>
          </a:p>
          <a:p>
            <a:pPr marL="1804670">
              <a:lnSpc>
                <a:spcPct val="100000"/>
              </a:lnSpc>
              <a:spcBef>
                <a:spcPts val="170"/>
              </a:spcBef>
            </a:pP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Program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= Algorithm +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200" spc="-2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 indent="456565">
              <a:lnSpc>
                <a:spcPts val="1580"/>
              </a:lnSpc>
              <a:spcBef>
                <a:spcPts val="6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structures 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building blocks of a program;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here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selection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particular data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 will help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design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more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efficient programs 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complexity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volume  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problems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solved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computer is steadily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increasing day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day.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programmers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have to  strive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hard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solve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these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problems.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problem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analyzed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divided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into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problems,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task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 much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easier 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i.e.,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divide, conquer and</a:t>
            </a:r>
            <a:r>
              <a:rPr dirty="0" sz="12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combine.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ct val="110100"/>
              </a:lnSpc>
              <a:spcBef>
                <a:spcPts val="1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complex problem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usually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cannot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divided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programmed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modules unless its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solution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structured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organized.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because when we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divide the big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problems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 problems,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these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problems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programmed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different programmers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group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programmers.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But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programmers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should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follow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standard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method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so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make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easy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efficient integration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these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modules. Such type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hierarchical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structuring 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 modules  and sub modules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should not only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reduce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complexity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control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flow 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statements  but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also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promote the proper structuring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information.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choosing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particular structure (or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 structure)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for the data items,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certain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items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become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friends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while others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loses its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relations.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 b="1">
                <a:solidFill>
                  <a:srgbClr val="221F1F"/>
                </a:solidFill>
                <a:latin typeface="Arial"/>
                <a:cs typeface="Arial"/>
              </a:rPr>
              <a:t>Algorithm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7308341"/>
            <a:ext cx="6177915" cy="184277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algorithm can written</a:t>
            </a:r>
            <a:r>
              <a:rPr dirty="0" sz="12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By:-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natural language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(English) /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pseudo-code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/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diagrams (Flow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chart) /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etc.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Pseudo-</a:t>
            </a:r>
            <a:r>
              <a:rPr dirty="0" sz="1200" spc="-1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code:-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ts val="1580"/>
              </a:lnSpc>
              <a:spcBef>
                <a:spcPts val="6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mixture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natural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language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high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level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programming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concepts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describes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main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ideas behind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generic implementation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algorithm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Pseudo- code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more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usual language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but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less formal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than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programming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language.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E.g.:- Algorithm arrayMax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( A,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n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marL="469265" marR="3337560">
              <a:lnSpc>
                <a:spcPct val="110000"/>
              </a:lnSpc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input: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An array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sorting n integers  output: The Maximum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element </a:t>
            </a:r>
            <a:r>
              <a:rPr dirty="0" sz="1200" spc="-1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dirty="0" sz="1200" spc="-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0516" y="5276088"/>
            <a:ext cx="5436711" cy="1742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17652"/>
            <a:ext cx="2835910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ALGORITHM </a:t>
            </a:r>
            <a:r>
              <a:rPr dirty="0" sz="1200" spc="-10" b="1">
                <a:latin typeface="Times New Roman"/>
                <a:cs typeface="Times New Roman"/>
              </a:rPr>
              <a:t>FOR </a:t>
            </a:r>
            <a:r>
              <a:rPr dirty="0" sz="1200" b="1">
                <a:latin typeface="Times New Roman"/>
                <a:cs typeface="Times New Roman"/>
              </a:rPr>
              <a:t>DELETING </a:t>
            </a:r>
            <a:r>
              <a:rPr dirty="0" sz="1200" spc="-5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Consider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5-9.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2294890"/>
            <a:ext cx="4841240" cy="833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Suppose </a:t>
            </a:r>
            <a:r>
              <a:rPr dirty="0" sz="1200">
                <a:latin typeface="Times New Roman"/>
                <a:cs typeface="Times New Roman"/>
              </a:rPr>
              <a:t>that the node with </a:t>
            </a:r>
            <a:r>
              <a:rPr dirty="0" sz="1200" spc="-5" b="1">
                <a:latin typeface="Times New Roman"/>
                <a:cs typeface="Times New Roman"/>
              </a:rPr>
              <a:t>info </a:t>
            </a:r>
            <a:r>
              <a:rPr dirty="0" sz="1200" b="1">
                <a:latin typeface="Times New Roman"/>
                <a:cs typeface="Times New Roman"/>
              </a:rPr>
              <a:t>34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deleted from </a:t>
            </a:r>
            <a:r>
              <a:rPr dirty="0" sz="1200">
                <a:latin typeface="Times New Roman"/>
                <a:cs typeface="Times New Roman"/>
              </a:rPr>
              <a:t>the list. The </a:t>
            </a:r>
            <a:r>
              <a:rPr dirty="0" sz="1200" spc="-5">
                <a:latin typeface="Times New Roman"/>
                <a:cs typeface="Times New Roman"/>
              </a:rPr>
              <a:t>following  statement removes </a:t>
            </a:r>
            <a:r>
              <a:rPr dirty="0" sz="1200">
                <a:latin typeface="Times New Roman"/>
                <a:cs typeface="Times New Roman"/>
              </a:rPr>
              <a:t>the node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list: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p-&gt;link-&gt;link;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Figure 5-10 </a:t>
            </a:r>
            <a:r>
              <a:rPr dirty="0" sz="1200">
                <a:latin typeface="Times New Roman"/>
                <a:cs typeface="Times New Roman"/>
              </a:rPr>
              <a:t>shows the resulting list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preceding statement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executes.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4197222"/>
            <a:ext cx="6177915" cy="163703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200" spc="-5">
                <a:latin typeface="Times New Roman"/>
                <a:cs typeface="Times New Roman"/>
              </a:rPr>
              <a:t>From Figure 5-10,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clear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node with </a:t>
            </a:r>
            <a:r>
              <a:rPr dirty="0" sz="1200" b="1">
                <a:latin typeface="Times New Roman"/>
                <a:cs typeface="Times New Roman"/>
              </a:rPr>
              <a:t>info 34 </a:t>
            </a:r>
            <a:r>
              <a:rPr dirty="0" sz="1200" spc="-5">
                <a:latin typeface="Times New Roman"/>
                <a:cs typeface="Times New Roman"/>
              </a:rPr>
              <a:t>is removed from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However,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memory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still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occupied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memory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inaccessible;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 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dangling.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deallocate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memory,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need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pointer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node.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following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statements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delete</a:t>
            </a:r>
            <a:endParaRPr sz="1200">
              <a:latin typeface="Times New Roman"/>
              <a:cs typeface="Times New Roman"/>
            </a:endParaRPr>
          </a:p>
          <a:p>
            <a:pPr marL="299085" marR="1755775" indent="-287020">
              <a:lnSpc>
                <a:spcPct val="11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the node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list and </a:t>
            </a:r>
            <a:r>
              <a:rPr dirty="0" sz="1200" spc="-5">
                <a:latin typeface="Times New Roman"/>
                <a:cs typeface="Times New Roman"/>
              </a:rPr>
              <a:t>deallocate </a:t>
            </a:r>
            <a:r>
              <a:rPr dirty="0" sz="1200">
                <a:latin typeface="Times New Roman"/>
                <a:cs typeface="Times New Roman"/>
              </a:rPr>
              <a:t>the memory </a:t>
            </a:r>
            <a:r>
              <a:rPr dirty="0" sz="1200" spc="-5">
                <a:latin typeface="Times New Roman"/>
                <a:cs typeface="Times New Roman"/>
              </a:rPr>
              <a:t>occupied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node:  </a:t>
            </a:r>
            <a:r>
              <a:rPr dirty="0" sz="1200">
                <a:latin typeface="Times New Roman"/>
                <a:cs typeface="Times New Roman"/>
              </a:rPr>
              <a:t>q 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p-&gt;link;</a:t>
            </a:r>
            <a:endParaRPr sz="1200">
              <a:latin typeface="Times New Roman"/>
              <a:cs typeface="Times New Roman"/>
            </a:endParaRPr>
          </a:p>
          <a:p>
            <a:pPr marL="299085" marR="4767580">
              <a:lnSpc>
                <a:spcPct val="11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q-&gt;link;  delete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Table 5-5 shows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statements.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99559" y="1114758"/>
            <a:ext cx="5608345" cy="1149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5617" y="3162191"/>
            <a:ext cx="4447515" cy="1036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7688" y="5859341"/>
            <a:ext cx="4231784" cy="21545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12204" y="8219953"/>
            <a:ext cx="4266693" cy="102305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68120" y="86360"/>
            <a:ext cx="6180455" cy="8931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200" spc="-5" b="1">
                <a:latin typeface="Times New Roman"/>
                <a:cs typeface="Times New Roman"/>
              </a:rPr>
              <a:t>Deletion </a:t>
            </a:r>
            <a:r>
              <a:rPr dirty="0" sz="1200" b="1">
                <a:latin typeface="Times New Roman"/>
                <a:cs typeface="Times New Roman"/>
              </a:rPr>
              <a:t>of a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  <a:p>
            <a:pPr marL="12700" marR="683895" indent="456565">
              <a:lnSpc>
                <a:spcPts val="1590"/>
              </a:lnSpc>
              <a:spcBef>
                <a:spcPts val="50"/>
              </a:spcBef>
            </a:pPr>
            <a:r>
              <a:rPr dirty="0" sz="1200" spc="-5">
                <a:latin typeface="Times New Roman"/>
                <a:cs typeface="Times New Roman"/>
              </a:rPr>
              <a:t>Suppose START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position in </a:t>
            </a:r>
            <a:r>
              <a:rPr dirty="0" sz="1200" spc="-5">
                <a:latin typeface="Times New Roman"/>
                <a:cs typeface="Times New Roman"/>
              </a:rPr>
              <a:t>linked list. </a:t>
            </a:r>
            <a:r>
              <a:rPr dirty="0" sz="1200" spc="-10">
                <a:latin typeface="Times New Roman"/>
                <a:cs typeface="Times New Roman"/>
              </a:rPr>
              <a:t>Let </a:t>
            </a:r>
            <a:r>
              <a:rPr dirty="0" sz="1200">
                <a:latin typeface="Times New Roman"/>
                <a:cs typeface="Times New Roman"/>
              </a:rPr>
              <a:t>DATA be the element to be  </a:t>
            </a:r>
            <a:r>
              <a:rPr dirty="0" sz="1200" spc="-5">
                <a:latin typeface="Times New Roman"/>
                <a:cs typeface="Times New Roman"/>
              </a:rPr>
              <a:t>deleted. TEMP, HOLD </a:t>
            </a:r>
            <a:r>
              <a:rPr dirty="0" sz="1200">
                <a:latin typeface="Times New Roman"/>
                <a:cs typeface="Times New Roman"/>
              </a:rPr>
              <a:t>is a temporary pointer to hold the node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address.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latin typeface="Times New Roman"/>
                <a:cs typeface="Times New Roman"/>
              </a:rPr>
              <a:t>Input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to be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deleted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((START -&gt; DATA) is 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DATA)</a:t>
            </a:r>
            <a:endParaRPr sz="1200">
              <a:latin typeface="Times New Roman"/>
              <a:cs typeface="Times New Roman"/>
            </a:endParaRPr>
          </a:p>
          <a:p>
            <a:pPr lvl="1" marL="578485" indent="-20637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78485" algn="l"/>
              </a:tabLst>
            </a:pPr>
            <a:r>
              <a:rPr dirty="0" sz="1200" spc="-5">
                <a:latin typeface="Times New Roman"/>
                <a:cs typeface="Times New Roman"/>
              </a:rPr>
              <a:t>TEMP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START</a:t>
            </a:r>
            <a:endParaRPr sz="1200">
              <a:latin typeface="Times New Roman"/>
              <a:cs typeface="Times New Roman"/>
            </a:endParaRPr>
          </a:p>
          <a:p>
            <a:pPr lvl="1" marL="586740" indent="-214629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8737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START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START -&gt;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lvl="1" marL="578485" indent="-20637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78485" algn="l"/>
              </a:tabLst>
            </a:pPr>
            <a:r>
              <a:rPr dirty="0" sz="1200" spc="-5">
                <a:latin typeface="Times New Roman"/>
                <a:cs typeface="Times New Roman"/>
              </a:rPr>
              <a:t>Set free </a:t>
            </a:r>
            <a:r>
              <a:rPr dirty="0" sz="1200">
                <a:latin typeface="Times New Roman"/>
                <a:cs typeface="Times New Roman"/>
              </a:rPr>
              <a:t>the node TEMP, </a:t>
            </a:r>
            <a:r>
              <a:rPr dirty="0" sz="1200" spc="-5">
                <a:latin typeface="Times New Roman"/>
                <a:cs typeface="Times New Roman"/>
              </a:rPr>
              <a:t>which is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deleted</a:t>
            </a:r>
            <a:endParaRPr sz="1200">
              <a:latin typeface="Times New Roman"/>
              <a:cs typeface="Times New Roman"/>
            </a:endParaRPr>
          </a:p>
          <a:p>
            <a:pPr lvl="1" marL="586740" indent="-214629">
              <a:lnSpc>
                <a:spcPct val="100000"/>
              </a:lnSpc>
              <a:spcBef>
                <a:spcPts val="140"/>
              </a:spcBef>
              <a:buAutoNum type="alphaLcParenBoth"/>
              <a:tabLst>
                <a:tab pos="587375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60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HOLD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START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10">
                <a:latin typeface="Times New Roman"/>
                <a:cs typeface="Times New Roman"/>
              </a:rPr>
              <a:t>((HOLD </a:t>
            </a:r>
            <a:r>
              <a:rPr dirty="0" sz="1200" spc="-5">
                <a:latin typeface="Times New Roman"/>
                <a:cs typeface="Times New Roman"/>
              </a:rPr>
              <a:t>-&gt; </a:t>
            </a:r>
            <a:r>
              <a:rPr dirty="0" sz="1200">
                <a:latin typeface="Times New Roman"/>
                <a:cs typeface="Times New Roman"/>
              </a:rPr>
              <a:t>Next </a:t>
            </a:r>
            <a:r>
              <a:rPr dirty="0" sz="1200" spc="-5">
                <a:latin typeface="Times New Roman"/>
                <a:cs typeface="Times New Roman"/>
              </a:rPr>
              <a:t>-&gt; </a:t>
            </a:r>
            <a:r>
              <a:rPr dirty="0" sz="1200">
                <a:latin typeface="Times New Roman"/>
                <a:cs typeface="Times New Roman"/>
              </a:rPr>
              <a:t>Next) not </a:t>
            </a:r>
            <a:r>
              <a:rPr dirty="0" sz="1200" spc="-5">
                <a:latin typeface="Times New Roman"/>
                <a:cs typeface="Times New Roman"/>
              </a:rPr>
              <a:t>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NULL))</a:t>
            </a:r>
            <a:endParaRPr sz="1200">
              <a:latin typeface="Times New Roman"/>
              <a:cs typeface="Times New Roman"/>
            </a:endParaRPr>
          </a:p>
          <a:p>
            <a:pPr lvl="1" marL="578485" indent="-20637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78485" algn="l"/>
              </a:tabLst>
            </a:pP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((HOLD -&gt; </a:t>
            </a:r>
            <a:r>
              <a:rPr dirty="0" sz="1200">
                <a:latin typeface="Times New Roman"/>
                <a:cs typeface="Times New Roman"/>
              </a:rPr>
              <a:t>NEXT </a:t>
            </a:r>
            <a:r>
              <a:rPr dirty="0" sz="1200" spc="-5">
                <a:latin typeface="Times New Roman"/>
                <a:cs typeface="Times New Roman"/>
              </a:rPr>
              <a:t>-&gt; DATA) 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DATA)</a:t>
            </a:r>
            <a:endParaRPr sz="1200">
              <a:latin typeface="Times New Roman"/>
              <a:cs typeface="Times New Roman"/>
            </a:endParaRPr>
          </a:p>
          <a:p>
            <a:pPr lvl="2" marL="1004569" indent="-181610">
              <a:lnSpc>
                <a:spcPct val="100000"/>
              </a:lnSpc>
              <a:spcBef>
                <a:spcPts val="150"/>
              </a:spcBef>
              <a:buAutoNum type="romanLcParenBoth"/>
              <a:tabLst>
                <a:tab pos="1005205" algn="l"/>
              </a:tabLst>
            </a:pPr>
            <a:r>
              <a:rPr dirty="0" sz="1200">
                <a:latin typeface="Times New Roman"/>
                <a:cs typeface="Times New Roman"/>
              </a:rPr>
              <a:t>TEMP = </a:t>
            </a:r>
            <a:r>
              <a:rPr dirty="0" sz="1200" spc="-5">
                <a:latin typeface="Times New Roman"/>
                <a:cs typeface="Times New Roman"/>
              </a:rPr>
              <a:t>HOLD -&gt;</a:t>
            </a:r>
            <a:r>
              <a:rPr dirty="0" sz="1200">
                <a:latin typeface="Times New Roman"/>
                <a:cs typeface="Times New Roman"/>
              </a:rPr>
              <a:t> Next</a:t>
            </a:r>
            <a:endParaRPr sz="1200">
              <a:latin typeface="Times New Roman"/>
              <a:cs typeface="Times New Roman"/>
            </a:endParaRPr>
          </a:p>
          <a:p>
            <a:pPr lvl="2" marL="1047115" indent="-224154">
              <a:lnSpc>
                <a:spcPct val="100000"/>
              </a:lnSpc>
              <a:spcBef>
                <a:spcPts val="155"/>
              </a:spcBef>
              <a:buAutoNum type="romanLcParenBoth"/>
              <a:tabLst>
                <a:tab pos="1047750" algn="l"/>
              </a:tabLst>
            </a:pPr>
            <a:r>
              <a:rPr dirty="0" sz="1200" spc="-5">
                <a:latin typeface="Times New Roman"/>
                <a:cs typeface="Times New Roman"/>
              </a:rPr>
              <a:t>HOLD </a:t>
            </a:r>
            <a:r>
              <a:rPr dirty="0" sz="1200">
                <a:latin typeface="Times New Roman"/>
                <a:cs typeface="Times New Roman"/>
              </a:rPr>
              <a:t>-&gt; Next = </a:t>
            </a:r>
            <a:r>
              <a:rPr dirty="0" sz="1200" spc="-5">
                <a:latin typeface="Times New Roman"/>
                <a:cs typeface="Times New Roman"/>
              </a:rPr>
              <a:t>TEMP -&gt;</a:t>
            </a:r>
            <a:r>
              <a:rPr dirty="0" sz="1200">
                <a:latin typeface="Times New Roman"/>
                <a:cs typeface="Times New Roman"/>
              </a:rPr>
              <a:t> Next</a:t>
            </a:r>
            <a:endParaRPr sz="1200">
              <a:latin typeface="Times New Roman"/>
              <a:cs typeface="Times New Roman"/>
            </a:endParaRPr>
          </a:p>
          <a:p>
            <a:pPr lvl="2" marL="1089660" indent="-266700">
              <a:lnSpc>
                <a:spcPct val="100000"/>
              </a:lnSpc>
              <a:spcBef>
                <a:spcPts val="145"/>
              </a:spcBef>
              <a:buAutoNum type="romanLcParenBoth"/>
              <a:tabLst>
                <a:tab pos="1090295" algn="l"/>
              </a:tabLst>
            </a:pPr>
            <a:r>
              <a:rPr dirty="0" sz="1200" spc="-5">
                <a:latin typeface="Times New Roman"/>
                <a:cs typeface="Times New Roman"/>
              </a:rPr>
              <a:t>Set free </a:t>
            </a:r>
            <a:r>
              <a:rPr dirty="0" sz="1200">
                <a:latin typeface="Times New Roman"/>
                <a:cs typeface="Times New Roman"/>
              </a:rPr>
              <a:t>the node TEMP, </a:t>
            </a:r>
            <a:r>
              <a:rPr dirty="0" sz="1200" spc="-5">
                <a:latin typeface="Times New Roman"/>
                <a:cs typeface="Times New Roman"/>
              </a:rPr>
              <a:t>which is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deleted</a:t>
            </a:r>
            <a:endParaRPr sz="1200">
              <a:latin typeface="Times New Roman"/>
              <a:cs typeface="Times New Roman"/>
            </a:endParaRPr>
          </a:p>
          <a:p>
            <a:pPr lvl="2" marL="1080770" indent="-257810">
              <a:lnSpc>
                <a:spcPct val="100000"/>
              </a:lnSpc>
              <a:spcBef>
                <a:spcPts val="140"/>
              </a:spcBef>
              <a:buAutoNum type="romanLcParenBoth"/>
              <a:tabLst>
                <a:tab pos="1081405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lvl="1" marL="586740" indent="-214629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87375" algn="l"/>
              </a:tabLst>
            </a:pPr>
            <a:r>
              <a:rPr dirty="0" sz="1200" spc="-5">
                <a:latin typeface="Times New Roman"/>
                <a:cs typeface="Times New Roman"/>
              </a:rPr>
              <a:t>HOLD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HOLD -&gt;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((HOLD -&gt; </a:t>
            </a:r>
            <a:r>
              <a:rPr dirty="0" sz="1200">
                <a:latin typeface="Times New Roman"/>
                <a:cs typeface="Times New Roman"/>
              </a:rPr>
              <a:t>next </a:t>
            </a:r>
            <a:r>
              <a:rPr dirty="0" sz="1200" spc="-5">
                <a:latin typeface="Times New Roman"/>
                <a:cs typeface="Times New Roman"/>
              </a:rPr>
              <a:t>-&gt; DATA) </a:t>
            </a:r>
            <a:r>
              <a:rPr dirty="0" sz="1200">
                <a:latin typeface="Times New Roman"/>
                <a:cs typeface="Times New Roman"/>
              </a:rPr>
              <a:t>==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DATA)</a:t>
            </a:r>
            <a:endParaRPr sz="1200">
              <a:latin typeface="Times New Roman"/>
              <a:cs typeface="Times New Roman"/>
            </a:endParaRPr>
          </a:p>
          <a:p>
            <a:pPr lvl="1" marL="578485" indent="-20637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78485" algn="l"/>
              </a:tabLst>
            </a:pPr>
            <a:r>
              <a:rPr dirty="0" sz="1200" spc="-5">
                <a:latin typeface="Times New Roman"/>
                <a:cs typeface="Times New Roman"/>
              </a:rPr>
              <a:t>TEMP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HOLD </a:t>
            </a:r>
            <a:r>
              <a:rPr dirty="0" sz="1200">
                <a:latin typeface="Times New Roman"/>
                <a:cs typeface="Times New Roman"/>
              </a:rPr>
              <a:t>-&gt;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lvl="1" marL="586740" indent="-214629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87375" algn="l"/>
              </a:tabLst>
            </a:pPr>
            <a:r>
              <a:rPr dirty="0" sz="1200" spc="-5">
                <a:latin typeface="Times New Roman"/>
                <a:cs typeface="Times New Roman"/>
              </a:rPr>
              <a:t>Set </a:t>
            </a:r>
            <a:r>
              <a:rPr dirty="0" sz="1200">
                <a:latin typeface="Times New Roman"/>
                <a:cs typeface="Times New Roman"/>
              </a:rPr>
              <a:t>free the node TEMP, </a:t>
            </a:r>
            <a:r>
              <a:rPr dirty="0" sz="1200" spc="-5">
                <a:latin typeface="Times New Roman"/>
                <a:cs typeface="Times New Roman"/>
              </a:rPr>
              <a:t>which is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deleted</a:t>
            </a:r>
            <a:endParaRPr sz="1200">
              <a:latin typeface="Times New Roman"/>
              <a:cs typeface="Times New Roman"/>
            </a:endParaRPr>
          </a:p>
          <a:p>
            <a:pPr lvl="1" marL="578485" indent="-20637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78485" algn="l"/>
              </a:tabLst>
            </a:pPr>
            <a:r>
              <a:rPr dirty="0" sz="1200" spc="-5">
                <a:latin typeface="Times New Roman"/>
                <a:cs typeface="Times New Roman"/>
              </a:rPr>
              <a:t>HOLD -&gt; </a:t>
            </a:r>
            <a:r>
              <a:rPr dirty="0" sz="1200">
                <a:latin typeface="Times New Roman"/>
                <a:cs typeface="Times New Roman"/>
              </a:rPr>
              <a:t>Next =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</a:t>
            </a:r>
            <a:endParaRPr sz="1200">
              <a:latin typeface="Times New Roman"/>
              <a:cs typeface="Times New Roman"/>
            </a:endParaRPr>
          </a:p>
          <a:p>
            <a:pPr lvl="1" marL="586740" indent="-214629">
              <a:lnSpc>
                <a:spcPct val="100000"/>
              </a:lnSpc>
              <a:spcBef>
                <a:spcPts val="155"/>
              </a:spcBef>
              <a:buAutoNum type="alphaLcParenBoth"/>
              <a:tabLst>
                <a:tab pos="587375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Disply “DATA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found”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ALGORITHM </a:t>
            </a:r>
            <a:r>
              <a:rPr dirty="0" sz="1200" spc="-1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SEARCHING A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  <a:p>
            <a:pPr marL="12700" marR="692150" indent="456565">
              <a:lnSpc>
                <a:spcPct val="110000"/>
              </a:lnSpc>
              <a:spcBef>
                <a:spcPts val="985"/>
              </a:spcBef>
            </a:pPr>
            <a:r>
              <a:rPr dirty="0" sz="1200" spc="-5">
                <a:latin typeface="Times New Roman"/>
                <a:cs typeface="Times New Roman"/>
              </a:rPr>
              <a:t>Suppose START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node in 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and </a:t>
            </a:r>
            <a:r>
              <a:rPr dirty="0" sz="1200" spc="-5">
                <a:latin typeface="Times New Roman"/>
                <a:cs typeface="Times New Roman"/>
              </a:rPr>
              <a:t>DATA is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searched. After searching, </a:t>
            </a:r>
            <a:r>
              <a:rPr dirty="0" sz="1200">
                <a:latin typeface="Times New Roman"/>
                <a:cs typeface="Times New Roman"/>
              </a:rPr>
              <a:t>if the </a:t>
            </a:r>
            <a:r>
              <a:rPr dirty="0" sz="1200" spc="-5">
                <a:latin typeface="Times New Roman"/>
                <a:cs typeface="Times New Roman"/>
              </a:rPr>
              <a:t>DATA is </a:t>
            </a:r>
            <a:r>
              <a:rPr dirty="0" sz="1200">
                <a:latin typeface="Times New Roman"/>
                <a:cs typeface="Times New Roman"/>
              </a:rPr>
              <a:t>found, </a:t>
            </a:r>
            <a:r>
              <a:rPr dirty="0" sz="1200" spc="-5">
                <a:latin typeface="Times New Roman"/>
                <a:cs typeface="Times New Roman"/>
              </a:rPr>
              <a:t>POS </a:t>
            </a:r>
            <a:r>
              <a:rPr dirty="0" sz="1200">
                <a:latin typeface="Times New Roman"/>
                <a:cs typeface="Times New Roman"/>
              </a:rPr>
              <a:t>will </a:t>
            </a:r>
            <a:r>
              <a:rPr dirty="0" sz="1200" spc="-5">
                <a:latin typeface="Times New Roman"/>
                <a:cs typeface="Times New Roman"/>
              </a:rPr>
              <a:t>contain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corresponding </a:t>
            </a:r>
            <a:r>
              <a:rPr dirty="0" sz="1200">
                <a:latin typeface="Times New Roman"/>
                <a:cs typeface="Times New Roman"/>
              </a:rPr>
              <a:t>position in the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latin typeface="Times New Roman"/>
                <a:cs typeface="Times New Roman"/>
              </a:rPr>
              <a:t>Input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to be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searched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7005" algn="l"/>
              </a:tabLst>
            </a:pPr>
            <a:r>
              <a:rPr dirty="0" sz="1200" spc="-5">
                <a:latin typeface="Times New Roman"/>
                <a:cs typeface="Times New Roman"/>
              </a:rPr>
              <a:t>Initialize TEMP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START; POS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=1;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Repeat </a:t>
            </a:r>
            <a:r>
              <a:rPr dirty="0" sz="1200">
                <a:latin typeface="Times New Roman"/>
                <a:cs typeface="Times New Roman"/>
              </a:rPr>
              <a:t>the step 4, 5 and 6 until </a:t>
            </a:r>
            <a:r>
              <a:rPr dirty="0" sz="1200" spc="-5">
                <a:latin typeface="Times New Roman"/>
                <a:cs typeface="Times New Roman"/>
              </a:rPr>
              <a:t>(TEMP is 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(TEMP </a:t>
            </a:r>
            <a:r>
              <a:rPr dirty="0" sz="1200">
                <a:latin typeface="Times New Roman"/>
                <a:cs typeface="Times New Roman"/>
              </a:rPr>
              <a:t>→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DATA)</a:t>
            </a:r>
            <a:endParaRPr sz="1200">
              <a:latin typeface="Times New Roman"/>
              <a:cs typeface="Times New Roman"/>
            </a:endParaRPr>
          </a:p>
          <a:p>
            <a:pPr lvl="1" marL="668020" indent="-206375">
              <a:lnSpc>
                <a:spcPct val="100000"/>
              </a:lnSpc>
              <a:spcBef>
                <a:spcPts val="155"/>
              </a:spcBef>
              <a:buAutoNum type="alphaLcParenBoth"/>
              <a:tabLst>
                <a:tab pos="668655" algn="l"/>
              </a:tabLst>
            </a:pPr>
            <a:r>
              <a:rPr dirty="0" sz="1200">
                <a:latin typeface="Times New Roman"/>
                <a:cs typeface="Times New Roman"/>
              </a:rPr>
              <a:t>Display “The data is found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POS”</a:t>
            </a:r>
            <a:endParaRPr sz="1200">
              <a:latin typeface="Times New Roman"/>
              <a:cs typeface="Times New Roman"/>
            </a:endParaRPr>
          </a:p>
          <a:p>
            <a:pPr lvl="1" marL="676910" indent="-21526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677545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TEMP = TEMP →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POS+1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(TEMP is 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668020" indent="-206375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668655" algn="l"/>
              </a:tabLst>
            </a:pPr>
            <a:r>
              <a:rPr dirty="0" sz="1200">
                <a:latin typeface="Times New Roman"/>
                <a:cs typeface="Times New Roman"/>
              </a:rPr>
              <a:t>Display “The data is not found in the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list”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ALGORITHM </a:t>
            </a:r>
            <a:r>
              <a:rPr dirty="0" sz="1200" spc="-1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DISPLAY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NODES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68120" y="86360"/>
            <a:ext cx="6181090" cy="7092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73115">
              <a:lnSpc>
                <a:spcPct val="100000"/>
              </a:lnSpc>
              <a:spcBef>
                <a:spcPts val="100"/>
              </a:spcBef>
            </a:pPr>
            <a:r>
              <a:rPr dirty="0" sz="1100" spc="-80">
                <a:latin typeface="Trebuchet MS"/>
                <a:cs typeface="Trebuchet MS"/>
              </a:rPr>
              <a:t>Lec.1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130810">
              <a:lnSpc>
                <a:spcPct val="11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Suppose START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node in 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list. </a:t>
            </a:r>
            <a:r>
              <a:rPr dirty="0" sz="1200" spc="-5">
                <a:latin typeface="Times New Roman"/>
                <a:cs typeface="Times New Roman"/>
              </a:rPr>
              <a:t>Following algorithm will </a:t>
            </a:r>
            <a:r>
              <a:rPr dirty="0" sz="1200">
                <a:latin typeface="Times New Roman"/>
                <a:cs typeface="Times New Roman"/>
              </a:rPr>
              <a:t>visit all  </a:t>
            </a:r>
            <a:r>
              <a:rPr dirty="0" sz="1200" spc="-5">
                <a:latin typeface="Times New Roman"/>
                <a:cs typeface="Times New Roman"/>
              </a:rPr>
              <a:t>nodes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START </a:t>
            </a:r>
            <a:r>
              <a:rPr dirty="0" sz="1200">
                <a:latin typeface="Times New Roman"/>
                <a:cs typeface="Times New Roman"/>
              </a:rPr>
              <a:t>node to the</a:t>
            </a:r>
            <a:r>
              <a:rPr dirty="0" sz="1200" spc="-5">
                <a:latin typeface="Times New Roman"/>
                <a:cs typeface="Times New Roman"/>
              </a:rPr>
              <a:t> end.</a:t>
            </a:r>
            <a:endParaRPr sz="1200">
              <a:latin typeface="Times New Roman"/>
              <a:cs typeface="Times New Roman"/>
            </a:endParaRPr>
          </a:p>
          <a:p>
            <a:pPr algn="just" marL="166370" indent="-153670">
              <a:lnSpc>
                <a:spcPct val="100000"/>
              </a:lnSpc>
              <a:spcBef>
                <a:spcPts val="150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(START is equal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578485" indent="-206375">
              <a:lnSpc>
                <a:spcPct val="100000"/>
              </a:lnSpc>
              <a:spcBef>
                <a:spcPts val="140"/>
              </a:spcBef>
              <a:buAutoNum type="alphaLcParenBoth"/>
              <a:tabLst>
                <a:tab pos="578485" algn="l"/>
              </a:tabLst>
            </a:pPr>
            <a:r>
              <a:rPr dirty="0" sz="1200">
                <a:latin typeface="Times New Roman"/>
                <a:cs typeface="Times New Roman"/>
              </a:rPr>
              <a:t>Display “The </a:t>
            </a:r>
            <a:r>
              <a:rPr dirty="0" sz="1200" spc="-5">
                <a:latin typeface="Times New Roman"/>
                <a:cs typeface="Times New Roman"/>
              </a:rPr>
              <a:t>list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Empty”</a:t>
            </a:r>
            <a:endParaRPr sz="1200">
              <a:latin typeface="Times New Roman"/>
              <a:cs typeface="Times New Roman"/>
            </a:endParaRPr>
          </a:p>
          <a:p>
            <a:pPr lvl="1" marL="586740" indent="-214629">
              <a:lnSpc>
                <a:spcPct val="100000"/>
              </a:lnSpc>
              <a:spcBef>
                <a:spcPts val="160"/>
              </a:spcBef>
              <a:buAutoNum type="alphaLcParenBoth"/>
              <a:tabLst>
                <a:tab pos="587375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algn="just" marL="166370" indent="-15367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7005" algn="l"/>
              </a:tabLst>
            </a:pPr>
            <a:r>
              <a:rPr dirty="0" sz="1200" spc="-5">
                <a:latin typeface="Times New Roman"/>
                <a:cs typeface="Times New Roman"/>
              </a:rPr>
              <a:t>Initialize TEMP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START</a:t>
            </a:r>
            <a:endParaRPr sz="1200">
              <a:latin typeface="Times New Roman"/>
              <a:cs typeface="Times New Roman"/>
            </a:endParaRPr>
          </a:p>
          <a:p>
            <a:pPr algn="just"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Repeat </a:t>
            </a:r>
            <a:r>
              <a:rPr dirty="0" sz="1200">
                <a:latin typeface="Times New Roman"/>
                <a:cs typeface="Times New Roman"/>
              </a:rPr>
              <a:t>the step 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5 until </a:t>
            </a:r>
            <a:r>
              <a:rPr dirty="0" sz="1200" spc="-5">
                <a:latin typeface="Times New Roman"/>
                <a:cs typeface="Times New Roman"/>
              </a:rPr>
              <a:t>(TEMP == </a:t>
            </a:r>
            <a:r>
              <a:rPr dirty="0" sz="1200">
                <a:latin typeface="Times New Roman"/>
                <a:cs typeface="Times New Roman"/>
              </a:rPr>
              <a:t>NULL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just"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Display “TEMP </a:t>
            </a:r>
            <a:r>
              <a:rPr dirty="0" sz="1200">
                <a:latin typeface="Times New Roman"/>
                <a:cs typeface="Times New Roman"/>
              </a:rPr>
              <a:t>→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DATA”</a:t>
            </a:r>
            <a:endParaRPr sz="1200">
              <a:latin typeface="Times New Roman"/>
              <a:cs typeface="Times New Roman"/>
            </a:endParaRPr>
          </a:p>
          <a:p>
            <a:pPr algn="just"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TEMP = TEMP →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algn="just" marL="165100" indent="-15240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BUILDING A LINKED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10200"/>
              </a:lnSpc>
            </a:pPr>
            <a:r>
              <a:rPr dirty="0" sz="1200" spc="-5">
                <a:latin typeface="Times New Roman"/>
                <a:cs typeface="Times New Roman"/>
              </a:rPr>
              <a:t>Now </a:t>
            </a:r>
            <a:r>
              <a:rPr dirty="0" sz="1200">
                <a:latin typeface="Times New Roman"/>
                <a:cs typeface="Times New Roman"/>
              </a:rPr>
              <a:t>that we know how to </a:t>
            </a:r>
            <a:r>
              <a:rPr dirty="0" sz="1200" spc="-5">
                <a:latin typeface="Times New Roman"/>
                <a:cs typeface="Times New Roman"/>
              </a:rPr>
              <a:t>insert </a:t>
            </a:r>
            <a:r>
              <a:rPr dirty="0" sz="1200">
                <a:latin typeface="Times New Roman"/>
                <a:cs typeface="Times New Roman"/>
              </a:rPr>
              <a:t>a node in a linked list, </a:t>
            </a:r>
            <a:r>
              <a:rPr dirty="0" sz="1200" spc="-5">
                <a:latin typeface="Times New Roman"/>
                <a:cs typeface="Times New Roman"/>
              </a:rPr>
              <a:t>let us </a:t>
            </a:r>
            <a:r>
              <a:rPr dirty="0" sz="1200">
                <a:latin typeface="Times New Roman"/>
                <a:cs typeface="Times New Roman"/>
              </a:rPr>
              <a:t>see how to build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list. </a:t>
            </a:r>
            <a:r>
              <a:rPr dirty="0" sz="1200" spc="-5">
                <a:latin typeface="Times New Roman"/>
                <a:cs typeface="Times New Roman"/>
              </a:rPr>
              <a:t>First, </a:t>
            </a:r>
            <a:r>
              <a:rPr dirty="0" sz="1200">
                <a:latin typeface="Times New Roman"/>
                <a:cs typeface="Times New Roman"/>
              </a:rPr>
              <a:t>we  </a:t>
            </a:r>
            <a:r>
              <a:rPr dirty="0" sz="1200" spc="-5">
                <a:latin typeface="Times New Roman"/>
                <a:cs typeface="Times New Roman"/>
              </a:rPr>
              <a:t>consider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in </a:t>
            </a:r>
            <a:r>
              <a:rPr dirty="0" sz="1200" spc="-5">
                <a:latin typeface="Times New Roman"/>
                <a:cs typeface="Times New Roman"/>
              </a:rPr>
              <a:t>general.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we read is </a:t>
            </a:r>
            <a:r>
              <a:rPr dirty="0" sz="1200">
                <a:latin typeface="Times New Roman"/>
                <a:cs typeface="Times New Roman"/>
              </a:rPr>
              <a:t>unsorted, the </a:t>
            </a:r>
            <a:r>
              <a:rPr dirty="0" sz="1200" spc="-5">
                <a:latin typeface="Times New Roman"/>
                <a:cs typeface="Times New Roman"/>
              </a:rPr>
              <a:t>linked list will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unsorted. Such  </a:t>
            </a:r>
            <a:r>
              <a:rPr dirty="0" sz="1200">
                <a:latin typeface="Times New Roman"/>
                <a:cs typeface="Times New Roman"/>
              </a:rPr>
              <a:t>a list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built in </a:t>
            </a:r>
            <a:r>
              <a:rPr dirty="0" sz="1200" spc="-5">
                <a:latin typeface="Times New Roman"/>
                <a:cs typeface="Times New Roman"/>
              </a:rPr>
              <a:t>two ways: forward and </a:t>
            </a:r>
            <a:r>
              <a:rPr dirty="0" sz="1200">
                <a:latin typeface="Times New Roman"/>
                <a:cs typeface="Times New Roman"/>
              </a:rPr>
              <a:t>backward.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forward </a:t>
            </a:r>
            <a:r>
              <a:rPr dirty="0" sz="1200">
                <a:latin typeface="Times New Roman"/>
                <a:cs typeface="Times New Roman"/>
              </a:rPr>
              <a:t>manner, a new node </a:t>
            </a:r>
            <a:r>
              <a:rPr dirty="0" sz="1200" spc="-5">
                <a:latin typeface="Times New Roman"/>
                <a:cs typeface="Times New Roman"/>
              </a:rPr>
              <a:t>is always  inserted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end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linked list.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backward manner,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new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is always inserted at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beginning </a:t>
            </a:r>
            <a:r>
              <a:rPr dirty="0" sz="1200">
                <a:latin typeface="Times New Roman"/>
                <a:cs typeface="Times New Roman"/>
              </a:rPr>
              <a:t>of the list. We </a:t>
            </a:r>
            <a:r>
              <a:rPr dirty="0" sz="1200" spc="-5">
                <a:latin typeface="Times New Roman"/>
                <a:cs typeface="Times New Roman"/>
              </a:rPr>
              <a:t>will consider </a:t>
            </a:r>
            <a:r>
              <a:rPr dirty="0" sz="1200">
                <a:latin typeface="Times New Roman"/>
                <a:cs typeface="Times New Roman"/>
              </a:rPr>
              <a:t>both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cases.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BUILDING A LINKED </a:t>
            </a:r>
            <a:r>
              <a:rPr dirty="0" sz="1200" b="1">
                <a:latin typeface="Times New Roman"/>
                <a:cs typeface="Times New Roman"/>
              </a:rPr>
              <a:t>LIST </a:t>
            </a:r>
            <a:r>
              <a:rPr dirty="0" sz="1200" spc="-5" b="1">
                <a:latin typeface="Times New Roman"/>
                <a:cs typeface="Times New Roman"/>
              </a:rPr>
              <a:t>FORWARD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590"/>
              </a:lnSpc>
              <a:spcBef>
                <a:spcPts val="50"/>
              </a:spcBef>
            </a:pPr>
            <a:r>
              <a:rPr dirty="0" sz="1200" spc="-5">
                <a:latin typeface="Times New Roman"/>
                <a:cs typeface="Times New Roman"/>
              </a:rPr>
              <a:t>Suppose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nodes </a:t>
            </a:r>
            <a:r>
              <a:rPr dirty="0" sz="1200">
                <a:latin typeface="Times New Roman"/>
                <a:cs typeface="Times New Roman"/>
              </a:rPr>
              <a:t>are in the </a:t>
            </a:r>
            <a:r>
              <a:rPr dirty="0" sz="1200" spc="-5">
                <a:latin typeface="Times New Roman"/>
                <a:cs typeface="Times New Roman"/>
              </a:rPr>
              <a:t>usual </a:t>
            </a:r>
            <a:r>
              <a:rPr dirty="0" sz="1200" b="1">
                <a:latin typeface="Times New Roman"/>
                <a:cs typeface="Times New Roman"/>
              </a:rPr>
              <a:t>info-link </a:t>
            </a:r>
            <a:r>
              <a:rPr dirty="0" sz="1200" spc="-5">
                <a:latin typeface="Times New Roman"/>
                <a:cs typeface="Times New Roman"/>
              </a:rPr>
              <a:t>form and </a:t>
            </a:r>
            <a:r>
              <a:rPr dirty="0" sz="1200" b="1">
                <a:latin typeface="Times New Roman"/>
                <a:cs typeface="Times New Roman"/>
              </a:rPr>
              <a:t>info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 b="1">
                <a:latin typeface="Times New Roman"/>
                <a:cs typeface="Times New Roman"/>
              </a:rPr>
              <a:t>int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15">
                <a:latin typeface="Times New Roman"/>
                <a:cs typeface="Times New Roman"/>
              </a:rPr>
              <a:t>Let </a:t>
            </a:r>
            <a:r>
              <a:rPr dirty="0" sz="1200" spc="-5">
                <a:latin typeface="Times New Roman"/>
                <a:cs typeface="Times New Roman"/>
              </a:rPr>
              <a:t>us assume </a:t>
            </a:r>
            <a:r>
              <a:rPr dirty="0" sz="1200">
                <a:latin typeface="Times New Roman"/>
                <a:cs typeface="Times New Roman"/>
              </a:rPr>
              <a:t>that we  </a:t>
            </a:r>
            <a:r>
              <a:rPr dirty="0" sz="1200" spc="-5">
                <a:latin typeface="Times New Roman"/>
                <a:cs typeface="Times New Roman"/>
              </a:rPr>
              <a:t>process </a:t>
            </a:r>
            <a:r>
              <a:rPr dirty="0" sz="1200">
                <a:latin typeface="Times New Roman"/>
                <a:cs typeface="Times New Roman"/>
              </a:rPr>
              <a:t>the following data: 2 15 8 24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34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need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three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pointers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to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build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list: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point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node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list,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which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cannot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endParaRPr sz="1200">
              <a:latin typeface="Times New Roman"/>
              <a:cs typeface="Times New Roman"/>
            </a:endParaRPr>
          </a:p>
          <a:p>
            <a:pPr marL="12700" marR="7620">
              <a:lnSpc>
                <a:spcPct val="110000"/>
              </a:lnSpc>
              <a:spcBef>
                <a:spcPts val="15"/>
              </a:spcBef>
            </a:pPr>
            <a:r>
              <a:rPr dirty="0" sz="1200">
                <a:latin typeface="Times New Roman"/>
                <a:cs typeface="Times New Roman"/>
              </a:rPr>
              <a:t>moved,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create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newnode.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Consider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following  </a:t>
            </a:r>
            <a:r>
              <a:rPr dirty="0" sz="1200" spc="-5">
                <a:latin typeface="Times New Roman"/>
                <a:cs typeface="Times New Roman"/>
              </a:rPr>
              <a:t>variable declaration:</a:t>
            </a:r>
            <a:endParaRPr sz="1200">
              <a:latin typeface="Times New Roman"/>
              <a:cs typeface="Times New Roman"/>
            </a:endParaRPr>
          </a:p>
          <a:p>
            <a:pPr marL="299085" marR="3747135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nodename *first, *last, *newNode;  </a:t>
            </a:r>
            <a:r>
              <a:rPr dirty="0" sz="1200">
                <a:latin typeface="Times New Roman"/>
                <a:cs typeface="Times New Roman"/>
              </a:rPr>
              <a:t>int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marL="12700" marR="5715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Suppose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Initially,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empty,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both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last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  NULL. </a:t>
            </a:r>
            <a:r>
              <a:rPr dirty="0" sz="1200">
                <a:latin typeface="Times New Roman"/>
                <a:cs typeface="Times New Roman"/>
              </a:rPr>
              <a:t>Thus, </a:t>
            </a:r>
            <a:r>
              <a:rPr dirty="0" sz="1200" spc="-5">
                <a:latin typeface="Times New Roman"/>
                <a:cs typeface="Times New Roman"/>
              </a:rPr>
              <a:t>we </a:t>
            </a:r>
            <a:r>
              <a:rPr dirty="0" sz="1200">
                <a:latin typeface="Times New Roman"/>
                <a:cs typeface="Times New Roman"/>
              </a:rPr>
              <a:t>must have the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statements</a:t>
            </a:r>
            <a:endParaRPr sz="1200">
              <a:latin typeface="Times New Roman"/>
              <a:cs typeface="Times New Roman"/>
            </a:endParaRPr>
          </a:p>
          <a:p>
            <a:pPr marL="299085" marR="5019040">
              <a:lnSpc>
                <a:spcPts val="1590"/>
              </a:lnSpc>
              <a:spcBef>
                <a:spcPts val="75"/>
              </a:spcBef>
            </a:pP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NULL;  </a:t>
            </a:r>
            <a:r>
              <a:rPr dirty="0" sz="1200">
                <a:latin typeface="Times New Roman"/>
                <a:cs typeface="Times New Roman"/>
              </a:rPr>
              <a:t>last =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NULL;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5"/>
              </a:spcBef>
            </a:pP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initialize first and </a:t>
            </a:r>
            <a:r>
              <a:rPr dirty="0" sz="1200">
                <a:latin typeface="Times New Roman"/>
                <a:cs typeface="Times New Roman"/>
              </a:rPr>
              <a:t>last to </a:t>
            </a:r>
            <a:r>
              <a:rPr dirty="0" sz="1200" spc="-10">
                <a:latin typeface="Times New Roman"/>
                <a:cs typeface="Times New Roman"/>
              </a:rPr>
              <a:t>NULL. </a:t>
            </a:r>
            <a:r>
              <a:rPr dirty="0" sz="1200">
                <a:latin typeface="Times New Roman"/>
                <a:cs typeface="Times New Roman"/>
              </a:rPr>
              <a:t>Next, </a:t>
            </a:r>
            <a:r>
              <a:rPr dirty="0" sz="1200" spc="-5">
                <a:latin typeface="Times New Roman"/>
                <a:cs typeface="Times New Roman"/>
              </a:rPr>
              <a:t>consider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following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statements: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8730" y="7370826"/>
            <a:ext cx="373697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//read and </a:t>
            </a:r>
            <a:r>
              <a:rPr dirty="0" sz="1200">
                <a:latin typeface="Times New Roman"/>
                <a:cs typeface="Times New Roman"/>
              </a:rPr>
              <a:t>store a number in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//allocate </a:t>
            </a:r>
            <a:r>
              <a:rPr dirty="0" sz="1200">
                <a:latin typeface="Times New Roman"/>
                <a:cs typeface="Times New Roman"/>
              </a:rPr>
              <a:t>memory of type nodename and store the </a:t>
            </a:r>
            <a:r>
              <a:rPr dirty="0" sz="1200" spc="-5">
                <a:latin typeface="Times New Roman"/>
                <a:cs typeface="Times New Roman"/>
              </a:rPr>
              <a:t>address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7370826"/>
            <a:ext cx="188468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0" indent="-165100">
              <a:lnSpc>
                <a:spcPts val="1410"/>
              </a:lnSpc>
              <a:spcBef>
                <a:spcPts val="100"/>
              </a:spcBef>
              <a:buAutoNum type="arabicPlain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cin </a:t>
            </a:r>
            <a:r>
              <a:rPr dirty="0" sz="1200">
                <a:latin typeface="Times New Roman"/>
                <a:cs typeface="Times New Roman"/>
              </a:rPr>
              <a:t>&gt;&gt;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 marL="165100" marR="5080" indent="-165100">
              <a:lnSpc>
                <a:spcPts val="1380"/>
              </a:lnSpc>
              <a:spcBef>
                <a:spcPts val="65"/>
              </a:spcBef>
              <a:buAutoNum type="arabicPlain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new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nodename;  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8071866"/>
            <a:ext cx="174434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  <a:buAutoNum type="arabicPlain" startAt="3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newNode-&gt;info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  <a:buAutoNum type="arabicPlain" startAt="3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NULL;  </a:t>
            </a:r>
            <a:r>
              <a:rPr dirty="0" sz="1200">
                <a:latin typeface="Times New Roman"/>
                <a:cs typeface="Times New Roman"/>
              </a:rPr>
              <a:t>5 if </a:t>
            </a:r>
            <a:r>
              <a:rPr dirty="0" sz="1200" spc="-5">
                <a:latin typeface="Times New Roman"/>
                <a:cs typeface="Times New Roman"/>
              </a:rPr>
              <a:t>(first </a:t>
            </a:r>
            <a:r>
              <a:rPr dirty="0" sz="1200">
                <a:latin typeface="Times New Roman"/>
                <a:cs typeface="Times New Roman"/>
              </a:rPr>
              <a:t>==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6454" y="7896606"/>
            <a:ext cx="3359785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15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//allocated </a:t>
            </a:r>
            <a:r>
              <a:rPr dirty="0" sz="1200">
                <a:latin typeface="Times New Roman"/>
                <a:cs typeface="Times New Roman"/>
              </a:rPr>
              <a:t>memory in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//copy the value of num into the info </a:t>
            </a:r>
            <a:r>
              <a:rPr dirty="0" sz="1200" spc="-5">
                <a:latin typeface="Times New Roman"/>
                <a:cs typeface="Times New Roman"/>
              </a:rPr>
              <a:t>field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2286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//initialize </a:t>
            </a: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link </a:t>
            </a:r>
            <a:r>
              <a:rPr dirty="0" sz="1200" spc="-5">
                <a:latin typeface="Times New Roman"/>
                <a:cs typeface="Times New Roman"/>
              </a:rPr>
              <a:t>field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NULL</a:t>
            </a:r>
            <a:endParaRPr sz="1200">
              <a:latin typeface="Times New Roman"/>
              <a:cs typeface="Times New Roman"/>
            </a:endParaRPr>
          </a:p>
          <a:p>
            <a:pPr marL="4572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//if </a:t>
            </a:r>
            <a:r>
              <a:rPr dirty="0" sz="1200" spc="-5">
                <a:latin typeface="Times New Roman"/>
                <a:cs typeface="Times New Roman"/>
              </a:rPr>
              <a:t>first is </a:t>
            </a:r>
            <a:r>
              <a:rPr dirty="0" sz="1200" spc="-10">
                <a:latin typeface="Times New Roman"/>
                <a:cs typeface="Times New Roman"/>
              </a:rPr>
              <a:t>NULL, </a:t>
            </a:r>
            <a:r>
              <a:rPr dirty="0" sz="1200">
                <a:latin typeface="Times New Roman"/>
                <a:cs typeface="Times New Roman"/>
              </a:rPr>
              <a:t>the list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empty;</a:t>
            </a:r>
            <a:endParaRPr sz="1200">
              <a:latin typeface="Times New Roman"/>
              <a:cs typeface="Times New Roman"/>
            </a:endParaRPr>
          </a:p>
          <a:p>
            <a:pPr marL="56515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//make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last </a:t>
            </a:r>
            <a:r>
              <a:rPr dirty="0" sz="1200">
                <a:latin typeface="Times New Roman"/>
                <a:cs typeface="Times New Roman"/>
              </a:rPr>
              <a:t>point 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969" y="8773159"/>
            <a:ext cx="990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120" y="8948419"/>
            <a:ext cx="177800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latin typeface="Times New Roman"/>
                <a:cs typeface="Times New Roman"/>
              </a:rPr>
              <a:t>5a  5b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9026" y="8948419"/>
            <a:ext cx="10598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21590" marR="5080" indent="-9525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  </a:t>
            </a:r>
            <a:r>
              <a:rPr dirty="0" sz="1200">
                <a:latin typeface="Times New Roman"/>
                <a:cs typeface="Times New Roman"/>
              </a:rPr>
              <a:t>last </a:t>
            </a:r>
            <a:r>
              <a:rPr dirty="0" sz="1200" spc="-5">
                <a:latin typeface="Times New Roman"/>
                <a:cs typeface="Times New Roman"/>
              </a:rPr>
              <a:t>=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49069" y="9298940"/>
            <a:ext cx="990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0795" y="513080"/>
            <a:ext cx="10902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//list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empty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13080"/>
            <a:ext cx="480059" cy="734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else</a:t>
            </a:r>
            <a:endParaRPr sz="1200">
              <a:latin typeface="Times New Roman"/>
              <a:cs typeface="Times New Roman"/>
            </a:endParaRPr>
          </a:p>
          <a:p>
            <a:pPr algn="r" marR="508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12700" marR="306705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Times New Roman"/>
                <a:cs typeface="Times New Roman"/>
              </a:rPr>
              <a:t>6a  6b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0926" y="863854"/>
            <a:ext cx="1398270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21590" marR="5080" indent="-9525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last-&gt;link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  </a:t>
            </a:r>
            <a:r>
              <a:rPr dirty="0" sz="1200">
                <a:latin typeface="Times New Roman"/>
                <a:cs typeface="Times New Roman"/>
              </a:rPr>
              <a:t>last =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5995" y="863854"/>
            <a:ext cx="233743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655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//insert newNode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end </a:t>
            </a:r>
            <a:r>
              <a:rPr dirty="0" sz="1200">
                <a:latin typeface="Times New Roman"/>
                <a:cs typeface="Times New Roman"/>
              </a:rPr>
              <a:t>of 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//set last so </a:t>
            </a:r>
            <a:r>
              <a:rPr dirty="0" sz="1200">
                <a:latin typeface="Times New Roman"/>
                <a:cs typeface="Times New Roman"/>
              </a:rPr>
              <a:t>that it points 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algn="ctr" marR="45593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//actual </a:t>
            </a:r>
            <a:r>
              <a:rPr dirty="0" sz="1200">
                <a:latin typeface="Times New Roman"/>
                <a:cs typeface="Times New Roman"/>
              </a:rPr>
              <a:t>last node in 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1389633"/>
            <a:ext cx="6179185" cy="739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116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05"/>
              </a:spcBef>
            </a:pPr>
            <a:r>
              <a:rPr dirty="0" sz="1200" spc="-10">
                <a:latin typeface="Times New Roman"/>
                <a:cs typeface="Times New Roman"/>
              </a:rPr>
              <a:t>Let </a:t>
            </a:r>
            <a:r>
              <a:rPr dirty="0" sz="1200" spc="-5">
                <a:latin typeface="Times New Roman"/>
                <a:cs typeface="Times New Roman"/>
              </a:rPr>
              <a:t>us </a:t>
            </a:r>
            <a:r>
              <a:rPr dirty="0" sz="1200">
                <a:latin typeface="Times New Roman"/>
                <a:cs typeface="Times New Roman"/>
              </a:rPr>
              <a:t>now </a:t>
            </a:r>
            <a:r>
              <a:rPr dirty="0" sz="1200" spc="-5">
                <a:latin typeface="Times New Roman"/>
                <a:cs typeface="Times New Roman"/>
              </a:rPr>
              <a:t>execute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statements. Initially,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b="1">
                <a:latin typeface="Times New Roman"/>
                <a:cs typeface="Times New Roman"/>
              </a:rPr>
              <a:t>first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b="1">
                <a:latin typeface="Times New Roman"/>
                <a:cs typeface="Times New Roman"/>
              </a:rPr>
              <a:t>last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b="1">
                <a:latin typeface="Times New Roman"/>
                <a:cs typeface="Times New Roman"/>
              </a:rPr>
              <a:t>NULL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Therefore, we have </a:t>
            </a:r>
            <a:r>
              <a:rPr dirty="0" sz="1200">
                <a:latin typeface="Times New Roman"/>
                <a:cs typeface="Times New Roman"/>
              </a:rPr>
              <a:t>the  list </a:t>
            </a:r>
            <a:r>
              <a:rPr dirty="0" sz="1200" spc="-5">
                <a:latin typeface="Times New Roman"/>
                <a:cs typeface="Times New Roman"/>
              </a:rPr>
              <a:t>as 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>
                <a:latin typeface="Times New Roman"/>
                <a:cs typeface="Times New Roman"/>
              </a:rPr>
              <a:t> 5-11.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120" y="3522090"/>
            <a:ext cx="6179185" cy="629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statement 1 </a:t>
            </a:r>
            <a:r>
              <a:rPr dirty="0" sz="1200" spc="-5">
                <a:latin typeface="Times New Roman"/>
                <a:cs typeface="Times New Roman"/>
              </a:rPr>
              <a:t>executes, </a:t>
            </a:r>
            <a:r>
              <a:rPr dirty="0" sz="1200" spc="-5" b="1">
                <a:latin typeface="Times New Roman"/>
                <a:cs typeface="Times New Roman"/>
              </a:rPr>
              <a:t>num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2. </a:t>
            </a:r>
            <a:r>
              <a:rPr dirty="0" sz="1200" spc="-5">
                <a:latin typeface="Times New Roman"/>
                <a:cs typeface="Times New Roman"/>
              </a:rPr>
              <a:t>Statement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creates </a:t>
            </a:r>
            <a:r>
              <a:rPr dirty="0" sz="1200">
                <a:latin typeface="Times New Roman"/>
                <a:cs typeface="Times New Roman"/>
              </a:rPr>
              <a:t>a node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stores 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that node  in </a:t>
            </a:r>
            <a:r>
              <a:rPr dirty="0" sz="1200" spc="-5" b="1">
                <a:latin typeface="Times New Roman"/>
                <a:cs typeface="Times New Roman"/>
              </a:rPr>
              <a:t>newNode</a:t>
            </a:r>
            <a:r>
              <a:rPr dirty="0" sz="1200" spc="-5">
                <a:latin typeface="Times New Roman"/>
                <a:cs typeface="Times New Roman"/>
              </a:rPr>
              <a:t>. Statement </a:t>
            </a:r>
            <a:r>
              <a:rPr dirty="0" sz="1200">
                <a:latin typeface="Times New Roman"/>
                <a:cs typeface="Times New Roman"/>
              </a:rPr>
              <a:t>3 </a:t>
            </a:r>
            <a:r>
              <a:rPr dirty="0" sz="1200" spc="-5">
                <a:latin typeface="Times New Roman"/>
                <a:cs typeface="Times New Roman"/>
              </a:rPr>
              <a:t>stores </a:t>
            </a:r>
            <a:r>
              <a:rPr dirty="0" sz="1200">
                <a:latin typeface="Times New Roman"/>
                <a:cs typeface="Times New Roman"/>
              </a:rPr>
              <a:t>2 in the info field of </a:t>
            </a:r>
            <a:r>
              <a:rPr dirty="0" sz="1200" spc="-5" b="1">
                <a:latin typeface="Times New Roman"/>
                <a:cs typeface="Times New Roman"/>
              </a:rPr>
              <a:t>newNode</a:t>
            </a:r>
            <a:r>
              <a:rPr dirty="0" sz="1200" spc="-5">
                <a:latin typeface="Times New Roman"/>
                <a:cs typeface="Times New Roman"/>
              </a:rPr>
              <a:t>, and </a:t>
            </a:r>
            <a:r>
              <a:rPr dirty="0" sz="1200">
                <a:latin typeface="Times New Roman"/>
                <a:cs typeface="Times New Roman"/>
              </a:rPr>
              <a:t>statement 4 </a:t>
            </a:r>
            <a:r>
              <a:rPr dirty="0" sz="1200" spc="-5">
                <a:latin typeface="Times New Roman"/>
                <a:cs typeface="Times New Roman"/>
              </a:rPr>
              <a:t>stores </a:t>
            </a:r>
            <a:r>
              <a:rPr dirty="0" sz="1200" spc="-5" b="1">
                <a:latin typeface="Times New Roman"/>
                <a:cs typeface="Times New Roman"/>
              </a:rPr>
              <a:t>NULL </a:t>
            </a:r>
            <a:r>
              <a:rPr dirty="0" sz="1200">
                <a:latin typeface="Times New Roman"/>
                <a:cs typeface="Times New Roman"/>
              </a:rPr>
              <a:t>in the  link </a:t>
            </a:r>
            <a:r>
              <a:rPr dirty="0" sz="1200" spc="-5">
                <a:latin typeface="Times New Roman"/>
                <a:cs typeface="Times New Roman"/>
              </a:rPr>
              <a:t>field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newNode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(See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5-12.)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8120" y="5428869"/>
            <a:ext cx="57410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first </a:t>
            </a:r>
            <a:r>
              <a:rPr dirty="0" sz="1200" spc="-5">
                <a:latin typeface="Times New Roman"/>
                <a:cs typeface="Times New Roman"/>
              </a:rPr>
              <a:t>is NULL, we execute statements </a:t>
            </a:r>
            <a:r>
              <a:rPr dirty="0" sz="1200" spc="5">
                <a:latin typeface="Times New Roman"/>
                <a:cs typeface="Times New Roman"/>
              </a:rPr>
              <a:t>5a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5b.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5-13 shows the </a:t>
            </a:r>
            <a:r>
              <a:rPr dirty="0" sz="1200" spc="-5">
                <a:latin typeface="Times New Roman"/>
                <a:cs typeface="Times New Roman"/>
              </a:rPr>
              <a:t>resulting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8120" y="7352538"/>
            <a:ext cx="6108700" cy="630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We now </a:t>
            </a:r>
            <a:r>
              <a:rPr dirty="0" sz="1200" spc="-5">
                <a:latin typeface="Times New Roman"/>
                <a:cs typeface="Times New Roman"/>
              </a:rPr>
              <a:t>repeat </a:t>
            </a:r>
            <a:r>
              <a:rPr dirty="0" sz="1200">
                <a:latin typeface="Times New Roman"/>
                <a:cs typeface="Times New Roman"/>
              </a:rPr>
              <a:t>statements 1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6b.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statement 1 </a:t>
            </a:r>
            <a:r>
              <a:rPr dirty="0" sz="1200" spc="-5">
                <a:latin typeface="Times New Roman"/>
                <a:cs typeface="Times New Roman"/>
              </a:rPr>
              <a:t>executes, </a:t>
            </a:r>
            <a:r>
              <a:rPr dirty="0" sz="1200" spc="-5" b="1">
                <a:latin typeface="Times New Roman"/>
                <a:cs typeface="Times New Roman"/>
              </a:rPr>
              <a:t>num </a:t>
            </a:r>
            <a:r>
              <a:rPr dirty="0" sz="1200">
                <a:latin typeface="Times New Roman"/>
                <a:cs typeface="Times New Roman"/>
              </a:rPr>
              <a:t>is 15. </a:t>
            </a:r>
            <a:r>
              <a:rPr dirty="0" sz="1200" spc="-5">
                <a:latin typeface="Times New Roman"/>
                <a:cs typeface="Times New Roman"/>
              </a:rPr>
              <a:t>Statement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creates  </a:t>
            </a:r>
            <a:r>
              <a:rPr dirty="0" sz="1200">
                <a:latin typeface="Times New Roman"/>
                <a:cs typeface="Times New Roman"/>
              </a:rPr>
              <a:t>a node </a:t>
            </a:r>
            <a:r>
              <a:rPr dirty="0" sz="1200" spc="-5">
                <a:latin typeface="Times New Roman"/>
                <a:cs typeface="Times New Roman"/>
              </a:rPr>
              <a:t>and stores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this node in </a:t>
            </a:r>
            <a:r>
              <a:rPr dirty="0" sz="1200" spc="-5" b="1">
                <a:latin typeface="Times New Roman"/>
                <a:cs typeface="Times New Roman"/>
              </a:rPr>
              <a:t>newNode</a:t>
            </a:r>
            <a:r>
              <a:rPr dirty="0" sz="1200" spc="-5">
                <a:latin typeface="Times New Roman"/>
                <a:cs typeface="Times New Roman"/>
              </a:rPr>
              <a:t>. Statement </a:t>
            </a:r>
            <a:r>
              <a:rPr dirty="0" sz="1200">
                <a:latin typeface="Times New Roman"/>
                <a:cs typeface="Times New Roman"/>
              </a:rPr>
              <a:t>3 </a:t>
            </a:r>
            <a:r>
              <a:rPr dirty="0" sz="1200" spc="-5">
                <a:latin typeface="Times New Roman"/>
                <a:cs typeface="Times New Roman"/>
              </a:rPr>
              <a:t>stores </a:t>
            </a:r>
            <a:r>
              <a:rPr dirty="0" sz="1200">
                <a:latin typeface="Times New Roman"/>
                <a:cs typeface="Times New Roman"/>
              </a:rPr>
              <a:t>15 in the </a:t>
            </a:r>
            <a:r>
              <a:rPr dirty="0" sz="1200" spc="-5">
                <a:latin typeface="Times New Roman"/>
                <a:cs typeface="Times New Roman"/>
              </a:rPr>
              <a:t>info field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 b="1">
                <a:latin typeface="Times New Roman"/>
                <a:cs typeface="Times New Roman"/>
              </a:rPr>
              <a:t>newNode</a:t>
            </a:r>
            <a:r>
              <a:rPr dirty="0" sz="1200" spc="-5">
                <a:latin typeface="Times New Roman"/>
                <a:cs typeface="Times New Roman"/>
              </a:rPr>
              <a:t>, and statement </a:t>
            </a:r>
            <a:r>
              <a:rPr dirty="0" sz="1200">
                <a:latin typeface="Times New Roman"/>
                <a:cs typeface="Times New Roman"/>
              </a:rPr>
              <a:t>4 </a:t>
            </a:r>
            <a:r>
              <a:rPr dirty="0" sz="1200" spc="-5">
                <a:latin typeface="Times New Roman"/>
                <a:cs typeface="Times New Roman"/>
              </a:rPr>
              <a:t>stores </a:t>
            </a:r>
            <a:r>
              <a:rPr dirty="0" sz="1200" spc="-5" b="1">
                <a:latin typeface="Times New Roman"/>
                <a:cs typeface="Times New Roman"/>
              </a:rPr>
              <a:t>NULL </a:t>
            </a:r>
            <a:r>
              <a:rPr dirty="0" sz="1200">
                <a:latin typeface="Times New Roman"/>
                <a:cs typeface="Times New Roman"/>
              </a:rPr>
              <a:t>in the link </a:t>
            </a:r>
            <a:r>
              <a:rPr dirty="0" sz="1200" spc="-5">
                <a:latin typeface="Times New Roman"/>
                <a:cs typeface="Times New Roman"/>
              </a:rPr>
              <a:t>field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newNode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(See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5-14.)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99568" y="2318779"/>
            <a:ext cx="5610980" cy="1067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99560" y="4341052"/>
            <a:ext cx="5608718" cy="8829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09092" y="5826952"/>
            <a:ext cx="5610602" cy="13671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09083" y="8181975"/>
            <a:ext cx="5608718" cy="11239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6360"/>
            <a:ext cx="6180455" cy="636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 b="1">
                <a:latin typeface="Times New Roman"/>
                <a:cs typeface="Times New Roman"/>
              </a:rPr>
              <a:t>first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b="1">
                <a:latin typeface="Times New Roman"/>
                <a:cs typeface="Times New Roman"/>
              </a:rPr>
              <a:t>NULL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we execute statements </a:t>
            </a:r>
            <a:r>
              <a:rPr dirty="0" sz="1200">
                <a:latin typeface="Times New Roman"/>
                <a:cs typeface="Times New Roman"/>
              </a:rPr>
              <a:t>6a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6b.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5-15 shows the </a:t>
            </a:r>
            <a:r>
              <a:rPr dirty="0" sz="1200" spc="-5">
                <a:latin typeface="Times New Roman"/>
                <a:cs typeface="Times New Roman"/>
              </a:rPr>
              <a:t>resulting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2438145"/>
            <a:ext cx="57765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We now </a:t>
            </a:r>
            <a:r>
              <a:rPr dirty="0" sz="1200" spc="-5">
                <a:latin typeface="Times New Roman"/>
                <a:cs typeface="Times New Roman"/>
              </a:rPr>
              <a:t>repeat </a:t>
            </a:r>
            <a:r>
              <a:rPr dirty="0" sz="1200">
                <a:latin typeface="Times New Roman"/>
                <a:cs typeface="Times New Roman"/>
              </a:rPr>
              <a:t>statements 1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6b three more times.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5-16 shows the </a:t>
            </a:r>
            <a:r>
              <a:rPr dirty="0" sz="1200" spc="-5">
                <a:latin typeface="Times New Roman"/>
                <a:cs typeface="Times New Roman"/>
              </a:rPr>
              <a:t>resulting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4349622"/>
            <a:ext cx="6092190" cy="5040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1115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We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put the </a:t>
            </a:r>
            <a:r>
              <a:rPr dirty="0" sz="1200" spc="-5">
                <a:latin typeface="Times New Roman"/>
                <a:cs typeface="Times New Roman"/>
              </a:rPr>
              <a:t>previous statements </a:t>
            </a:r>
            <a:r>
              <a:rPr dirty="0" sz="1200">
                <a:latin typeface="Times New Roman"/>
                <a:cs typeface="Times New Roman"/>
              </a:rPr>
              <a:t>in a loop, and </a:t>
            </a:r>
            <a:r>
              <a:rPr dirty="0" sz="1200" spc="-5">
                <a:latin typeface="Times New Roman"/>
                <a:cs typeface="Times New Roman"/>
              </a:rPr>
              <a:t>execute </a:t>
            </a:r>
            <a:r>
              <a:rPr dirty="0" sz="1200">
                <a:latin typeface="Times New Roman"/>
                <a:cs typeface="Times New Roman"/>
              </a:rPr>
              <a:t>the loop until </a:t>
            </a:r>
            <a:r>
              <a:rPr dirty="0" sz="1200" spc="-5">
                <a:latin typeface="Times New Roman"/>
                <a:cs typeface="Times New Roman"/>
              </a:rPr>
              <a:t>certain conditions are </a:t>
            </a:r>
            <a:r>
              <a:rPr dirty="0" sz="1200">
                <a:latin typeface="Times New Roman"/>
                <a:cs typeface="Times New Roman"/>
              </a:rPr>
              <a:t>met,  to build 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list. </a:t>
            </a:r>
            <a:r>
              <a:rPr dirty="0" sz="1200" spc="-5">
                <a:latin typeface="Times New Roman"/>
                <a:cs typeface="Times New Roman"/>
              </a:rPr>
              <a:t>We can,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fact, </a:t>
            </a:r>
            <a:r>
              <a:rPr dirty="0" sz="1200">
                <a:latin typeface="Times New Roman"/>
                <a:cs typeface="Times New Roman"/>
              </a:rPr>
              <a:t>write a C++ </a:t>
            </a:r>
            <a:r>
              <a:rPr dirty="0" sz="1200" spc="-5">
                <a:latin typeface="Times New Roman"/>
                <a:cs typeface="Times New Roman"/>
              </a:rPr>
              <a:t>function </a:t>
            </a:r>
            <a:r>
              <a:rPr dirty="0" sz="1200">
                <a:latin typeface="Times New Roman"/>
                <a:cs typeface="Times New Roman"/>
              </a:rPr>
              <a:t>to build a linked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Suppose </a:t>
            </a:r>
            <a:r>
              <a:rPr dirty="0" sz="1200">
                <a:latin typeface="Times New Roman"/>
                <a:cs typeface="Times New Roman"/>
              </a:rPr>
              <a:t>that we </a:t>
            </a:r>
            <a:r>
              <a:rPr dirty="0" sz="1200" spc="-5">
                <a:latin typeface="Times New Roman"/>
                <a:cs typeface="Times New Roman"/>
              </a:rPr>
              <a:t>read </a:t>
            </a:r>
            <a:r>
              <a:rPr dirty="0" sz="1200">
                <a:latin typeface="Times New Roman"/>
                <a:cs typeface="Times New Roman"/>
              </a:rPr>
              <a:t>a list of </a:t>
            </a:r>
            <a:r>
              <a:rPr dirty="0" sz="1200" spc="-5">
                <a:latin typeface="Times New Roman"/>
                <a:cs typeface="Times New Roman"/>
              </a:rPr>
              <a:t>integers </a:t>
            </a:r>
            <a:r>
              <a:rPr dirty="0" sz="1200">
                <a:latin typeface="Times New Roman"/>
                <a:cs typeface="Times New Roman"/>
              </a:rPr>
              <a:t>ending with </a:t>
            </a:r>
            <a:r>
              <a:rPr dirty="0" sz="1200" spc="-5">
                <a:latin typeface="Times New Roman"/>
                <a:cs typeface="Times New Roman"/>
              </a:rPr>
              <a:t>-999. </a:t>
            </a:r>
            <a:r>
              <a:rPr dirty="0" sz="1200">
                <a:latin typeface="Times New Roman"/>
                <a:cs typeface="Times New Roman"/>
              </a:rPr>
              <a:t>The following function, </a:t>
            </a:r>
            <a:r>
              <a:rPr dirty="0" sz="1200" spc="-5">
                <a:latin typeface="Times New Roman"/>
                <a:cs typeface="Times New Roman"/>
              </a:rPr>
              <a:t>buildListForward,  </a:t>
            </a:r>
            <a:r>
              <a:rPr dirty="0" sz="1200">
                <a:latin typeface="Times New Roman"/>
                <a:cs typeface="Times New Roman"/>
              </a:rPr>
              <a:t>builds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(in a </a:t>
            </a:r>
            <a:r>
              <a:rPr dirty="0" sz="1200" spc="-5">
                <a:latin typeface="Times New Roman"/>
                <a:cs typeface="Times New Roman"/>
              </a:rPr>
              <a:t>forward </a:t>
            </a:r>
            <a:r>
              <a:rPr dirty="0" sz="1200">
                <a:latin typeface="Times New Roman"/>
                <a:cs typeface="Times New Roman"/>
              </a:rPr>
              <a:t>manner)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returns the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>
                <a:latin typeface="Times New Roman"/>
                <a:cs typeface="Times New Roman"/>
              </a:rPr>
              <a:t>of the built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130"/>
              </a:spcBef>
            </a:pPr>
            <a:r>
              <a:rPr dirty="0" sz="1200" spc="-5">
                <a:latin typeface="Times New Roman"/>
                <a:cs typeface="Times New Roman"/>
              </a:rPr>
              <a:t>nodename*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buildListForward()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316865" marR="3639820">
              <a:lnSpc>
                <a:spcPts val="1380"/>
              </a:lnSpc>
              <a:spcBef>
                <a:spcPts val="70"/>
              </a:spcBef>
            </a:pPr>
            <a:r>
              <a:rPr dirty="0" sz="1200" spc="-5">
                <a:latin typeface="Times New Roman"/>
                <a:cs typeface="Times New Roman"/>
              </a:rPr>
              <a:t>nodename *first, *newNode, </a:t>
            </a:r>
            <a:r>
              <a:rPr dirty="0" sz="1200">
                <a:latin typeface="Times New Roman"/>
                <a:cs typeface="Times New Roman"/>
              </a:rPr>
              <a:t>*last;  int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316865" marR="211709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cout </a:t>
            </a:r>
            <a:r>
              <a:rPr dirty="0" sz="1200">
                <a:latin typeface="Times New Roman"/>
                <a:cs typeface="Times New Roman"/>
              </a:rPr>
              <a:t>&lt;&lt; </a:t>
            </a:r>
            <a:r>
              <a:rPr dirty="0" sz="1200" spc="-5">
                <a:latin typeface="Times New Roman"/>
                <a:cs typeface="Times New Roman"/>
              </a:rPr>
              <a:t>"Enter </a:t>
            </a:r>
            <a:r>
              <a:rPr dirty="0" sz="1200">
                <a:latin typeface="Times New Roman"/>
                <a:cs typeface="Times New Roman"/>
              </a:rPr>
              <a:t>a list of </a:t>
            </a:r>
            <a:r>
              <a:rPr dirty="0" sz="1200" spc="-5">
                <a:latin typeface="Times New Roman"/>
                <a:cs typeface="Times New Roman"/>
              </a:rPr>
              <a:t>integers </a:t>
            </a:r>
            <a:r>
              <a:rPr dirty="0" sz="1200">
                <a:latin typeface="Times New Roman"/>
                <a:cs typeface="Times New Roman"/>
              </a:rPr>
              <a:t>ending with -999." &lt;&lt; </a:t>
            </a:r>
            <a:r>
              <a:rPr dirty="0" sz="1200" spc="-5">
                <a:latin typeface="Times New Roman"/>
                <a:cs typeface="Times New Roman"/>
              </a:rPr>
              <a:t>endl;  cin </a:t>
            </a:r>
            <a:r>
              <a:rPr dirty="0" sz="1200">
                <a:latin typeface="Times New Roman"/>
                <a:cs typeface="Times New Roman"/>
              </a:rPr>
              <a:t>&gt;&gt;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NULL;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316865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(num </a:t>
            </a:r>
            <a:r>
              <a:rPr dirty="0" sz="1200">
                <a:latin typeface="Times New Roman"/>
                <a:cs typeface="Times New Roman"/>
              </a:rPr>
              <a:t>!=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-999)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697865" marR="3678554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new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nodename;  </a:t>
            </a:r>
            <a:r>
              <a:rPr dirty="0" sz="1200" spc="-5">
                <a:latin typeface="Times New Roman"/>
                <a:cs typeface="Times New Roman"/>
              </a:rPr>
              <a:t>newNode-&gt;info </a:t>
            </a:r>
            <a:r>
              <a:rPr dirty="0" sz="1200">
                <a:latin typeface="Times New Roman"/>
                <a:cs typeface="Times New Roman"/>
              </a:rPr>
              <a:t>= num;  </a:t>
            </a:r>
            <a:r>
              <a:rPr dirty="0" sz="1200" spc="-5">
                <a:latin typeface="Times New Roman"/>
                <a:cs typeface="Times New Roman"/>
              </a:rPr>
              <a:t>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NULL;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697865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(first </a:t>
            </a:r>
            <a:r>
              <a:rPr dirty="0" sz="1200">
                <a:latin typeface="Times New Roman"/>
                <a:cs typeface="Times New Roman"/>
              </a:rPr>
              <a:t>== </a:t>
            </a:r>
            <a:r>
              <a:rPr dirty="0" sz="1200" spc="-5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1040765" marR="4010025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  </a:t>
            </a:r>
            <a:r>
              <a:rPr dirty="0" sz="1200">
                <a:latin typeface="Times New Roman"/>
                <a:cs typeface="Times New Roman"/>
              </a:rPr>
              <a:t>last =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15"/>
              </a:lnSpc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else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1040765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last-&gt;link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newNode;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9560" y="923116"/>
            <a:ext cx="5608718" cy="13313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99567" y="2846396"/>
            <a:ext cx="5620127" cy="13404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13080"/>
            <a:ext cx="6064885" cy="2296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40765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last 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cin </a:t>
            </a:r>
            <a:r>
              <a:rPr dirty="0" sz="1200">
                <a:latin typeface="Times New Roman"/>
                <a:cs typeface="Times New Roman"/>
              </a:rPr>
              <a:t>&gt;&gt;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ts val="1410"/>
              </a:lnSpc>
              <a:tabLst>
                <a:tab pos="619125" algn="l"/>
              </a:tabLst>
            </a:pPr>
            <a:r>
              <a:rPr dirty="0" sz="1200">
                <a:latin typeface="Times New Roman"/>
                <a:cs typeface="Times New Roman"/>
              </a:rPr>
              <a:t>}	</a:t>
            </a:r>
            <a:r>
              <a:rPr dirty="0" sz="1200" spc="-5">
                <a:latin typeface="Times New Roman"/>
                <a:cs typeface="Times New Roman"/>
              </a:rPr>
              <a:t>//end </a:t>
            </a:r>
            <a:r>
              <a:rPr dirty="0" sz="1200">
                <a:latin typeface="Times New Roman"/>
                <a:cs typeface="Times New Roman"/>
              </a:rPr>
              <a:t>while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return first;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  <a:tabLst>
                <a:tab pos="581025" algn="l"/>
              </a:tabLst>
            </a:pPr>
            <a:r>
              <a:rPr dirty="0" sz="1200">
                <a:latin typeface="Times New Roman"/>
                <a:cs typeface="Times New Roman"/>
              </a:rPr>
              <a:t>}	</a:t>
            </a:r>
            <a:r>
              <a:rPr dirty="0" sz="1200" spc="-5">
                <a:latin typeface="Times New Roman"/>
                <a:cs typeface="Times New Roman"/>
              </a:rPr>
              <a:t>//end buildListForward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BUILDING A LINKED </a:t>
            </a:r>
            <a:r>
              <a:rPr dirty="0" sz="1200" b="1">
                <a:latin typeface="Times New Roman"/>
                <a:cs typeface="Times New Roman"/>
              </a:rPr>
              <a:t>LIST</a:t>
            </a:r>
            <a:r>
              <a:rPr dirty="0" sz="1200" spc="-5" b="1">
                <a:latin typeface="Times New Roman"/>
                <a:cs typeface="Times New Roman"/>
              </a:rPr>
              <a:t> BACKWARD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Now we </a:t>
            </a:r>
            <a:r>
              <a:rPr dirty="0" sz="1200">
                <a:latin typeface="Times New Roman"/>
                <a:cs typeface="Times New Roman"/>
              </a:rPr>
              <a:t>consider the case of building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backward. For </a:t>
            </a:r>
            <a:r>
              <a:rPr dirty="0" sz="1200">
                <a:latin typeface="Times New Roman"/>
                <a:cs typeface="Times New Roman"/>
              </a:rPr>
              <a:t>the previously </a:t>
            </a:r>
            <a:r>
              <a:rPr dirty="0" sz="1200" spc="-5">
                <a:latin typeface="Times New Roman"/>
                <a:cs typeface="Times New Roman"/>
              </a:rPr>
              <a:t>given data—2, </a:t>
            </a:r>
            <a:r>
              <a:rPr dirty="0" sz="1200">
                <a:latin typeface="Times New Roman"/>
                <a:cs typeface="Times New Roman"/>
              </a:rPr>
              <a:t>15,  8, 24, </a:t>
            </a:r>
            <a:r>
              <a:rPr dirty="0" sz="1200" spc="-5">
                <a:latin typeface="Times New Roman"/>
                <a:cs typeface="Times New Roman"/>
              </a:rPr>
              <a:t>and 34—the </a:t>
            </a:r>
            <a:r>
              <a:rPr dirty="0" sz="1200">
                <a:latin typeface="Times New Roman"/>
                <a:cs typeface="Times New Roman"/>
              </a:rPr>
              <a:t>linked list </a:t>
            </a:r>
            <a:r>
              <a:rPr dirty="0" sz="1200" spc="-5">
                <a:latin typeface="Times New Roman"/>
                <a:cs typeface="Times New Roman"/>
              </a:rPr>
              <a:t>is as 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5-17.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4206366"/>
            <a:ext cx="6180455" cy="3563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2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new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is always inserted at </a:t>
            </a:r>
            <a:r>
              <a:rPr dirty="0" sz="1200">
                <a:latin typeface="Times New Roman"/>
                <a:cs typeface="Times New Roman"/>
              </a:rPr>
              <a:t>the beginning of the list, </a:t>
            </a:r>
            <a:r>
              <a:rPr dirty="0" sz="1200" spc="-5">
                <a:latin typeface="Times New Roman"/>
                <a:cs typeface="Times New Roman"/>
              </a:rPr>
              <a:t>we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know the </a:t>
            </a:r>
            <a:r>
              <a:rPr dirty="0" sz="1200" spc="-10">
                <a:latin typeface="Times New Roman"/>
                <a:cs typeface="Times New Roman"/>
              </a:rPr>
              <a:t>end  </a:t>
            </a:r>
            <a:r>
              <a:rPr dirty="0" sz="1200">
                <a:latin typeface="Times New Roman"/>
                <a:cs typeface="Times New Roman"/>
              </a:rPr>
              <a:t>of the list,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 b="1">
                <a:latin typeface="Times New Roman"/>
                <a:cs typeface="Times New Roman"/>
              </a:rPr>
              <a:t>last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needed. Also, after </a:t>
            </a:r>
            <a:r>
              <a:rPr dirty="0" sz="1200">
                <a:latin typeface="Times New Roman"/>
                <a:cs typeface="Times New Roman"/>
              </a:rPr>
              <a:t>inserting the </a:t>
            </a:r>
            <a:r>
              <a:rPr dirty="0" sz="1200" spc="-5">
                <a:latin typeface="Times New Roman"/>
                <a:cs typeface="Times New Roman"/>
              </a:rPr>
              <a:t>new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beginning,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new </a:t>
            </a:r>
            <a:r>
              <a:rPr dirty="0" sz="1200">
                <a:latin typeface="Times New Roman"/>
                <a:cs typeface="Times New Roman"/>
              </a:rPr>
              <a:t>node becomes the first node in the list. Thus, </a:t>
            </a:r>
            <a:r>
              <a:rPr dirty="0" sz="1200" spc="-5">
                <a:latin typeface="Times New Roman"/>
                <a:cs typeface="Times New Roman"/>
              </a:rPr>
              <a:t>we </a:t>
            </a:r>
            <a:r>
              <a:rPr dirty="0" sz="1200">
                <a:latin typeface="Times New Roman"/>
                <a:cs typeface="Times New Roman"/>
              </a:rPr>
              <a:t>need to </a:t>
            </a:r>
            <a:r>
              <a:rPr dirty="0" sz="1200" spc="-5">
                <a:latin typeface="Times New Roman"/>
                <a:cs typeface="Times New Roman"/>
              </a:rPr>
              <a:t>update </a:t>
            </a:r>
            <a:r>
              <a:rPr dirty="0" sz="1200">
                <a:latin typeface="Times New Roman"/>
                <a:cs typeface="Times New Roman"/>
              </a:rPr>
              <a:t>the value of the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 b="1">
                <a:latin typeface="Times New Roman"/>
                <a:cs typeface="Times New Roman"/>
              </a:rPr>
              <a:t>first </a:t>
            </a:r>
            <a:r>
              <a:rPr dirty="0" sz="1200" spc="5">
                <a:latin typeface="Times New Roman"/>
                <a:cs typeface="Times New Roman"/>
              </a:rPr>
              <a:t>to  </a:t>
            </a:r>
            <a:r>
              <a:rPr dirty="0" sz="1200">
                <a:latin typeface="Times New Roman"/>
                <a:cs typeface="Times New Roman"/>
              </a:rPr>
              <a:t>correctly point to 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node in the </a:t>
            </a:r>
            <a:r>
              <a:rPr dirty="0" sz="1200" spc="-5">
                <a:latin typeface="Times New Roman"/>
                <a:cs typeface="Times New Roman"/>
              </a:rPr>
              <a:t>list. </a:t>
            </a:r>
            <a:r>
              <a:rPr dirty="0" sz="1200">
                <a:latin typeface="Times New Roman"/>
                <a:cs typeface="Times New Roman"/>
              </a:rPr>
              <a:t>We </a:t>
            </a:r>
            <a:r>
              <a:rPr dirty="0" sz="1200" spc="-5">
                <a:latin typeface="Times New Roman"/>
                <a:cs typeface="Times New Roman"/>
              </a:rPr>
              <a:t>see, </a:t>
            </a:r>
            <a:r>
              <a:rPr dirty="0" sz="1200">
                <a:latin typeface="Times New Roman"/>
                <a:cs typeface="Times New Roman"/>
              </a:rPr>
              <a:t>then, that </a:t>
            </a:r>
            <a:r>
              <a:rPr dirty="0" sz="1200" spc="-5">
                <a:latin typeface="Times New Roman"/>
                <a:cs typeface="Times New Roman"/>
              </a:rPr>
              <a:t>we need </a:t>
            </a:r>
            <a:r>
              <a:rPr dirty="0" sz="1200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two pointers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build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list: one to point </a:t>
            </a:r>
            <a:r>
              <a:rPr dirty="0" sz="1200" spc="-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list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one to create the </a:t>
            </a:r>
            <a:r>
              <a:rPr dirty="0" sz="1200" spc="-5">
                <a:latin typeface="Times New Roman"/>
                <a:cs typeface="Times New Roman"/>
              </a:rPr>
              <a:t>new node. Because </a:t>
            </a:r>
            <a:r>
              <a:rPr dirty="0" sz="1200">
                <a:latin typeface="Times New Roman"/>
                <a:cs typeface="Times New Roman"/>
              </a:rPr>
              <a:t>initially the list </a:t>
            </a:r>
            <a:r>
              <a:rPr dirty="0" sz="1200" spc="-5">
                <a:latin typeface="Times New Roman"/>
                <a:cs typeface="Times New Roman"/>
              </a:rPr>
              <a:t>is empty,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pointer first </a:t>
            </a:r>
            <a:r>
              <a:rPr dirty="0" sz="1200">
                <a:latin typeface="Times New Roman"/>
                <a:cs typeface="Times New Roman"/>
              </a:rPr>
              <a:t>must be </a:t>
            </a:r>
            <a:r>
              <a:rPr dirty="0" sz="1200" spc="-5">
                <a:latin typeface="Times New Roman"/>
                <a:cs typeface="Times New Roman"/>
              </a:rPr>
              <a:t>initialized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NULL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The following </a:t>
            </a:r>
            <a:r>
              <a:rPr dirty="0" sz="1200" spc="-5">
                <a:latin typeface="Times New Roman"/>
                <a:cs typeface="Times New Roman"/>
              </a:rPr>
              <a:t>C++ </a:t>
            </a:r>
            <a:r>
              <a:rPr dirty="0" sz="1200">
                <a:latin typeface="Times New Roman"/>
                <a:cs typeface="Times New Roman"/>
              </a:rPr>
              <a:t>function builds 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 </a:t>
            </a:r>
            <a:r>
              <a:rPr dirty="0" sz="1200" spc="-5">
                <a:latin typeface="Times New Roman"/>
                <a:cs typeface="Times New Roman"/>
              </a:rPr>
              <a:t>backward and </a:t>
            </a:r>
            <a:r>
              <a:rPr dirty="0" sz="1200">
                <a:latin typeface="Times New Roman"/>
                <a:cs typeface="Times New Roman"/>
              </a:rPr>
              <a:t>returns the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>
                <a:latin typeface="Times New Roman"/>
                <a:cs typeface="Times New Roman"/>
              </a:rPr>
              <a:t>of the built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list: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41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nodename*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buildListBackward()</a:t>
            </a:r>
            <a:endParaRPr sz="1200">
              <a:latin typeface="Times New Roman"/>
              <a:cs typeface="Times New Roman"/>
            </a:endParaRPr>
          </a:p>
          <a:p>
            <a:pPr marL="69786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1270000" marR="313817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nodename *first,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*newNode;  int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00" marR="125285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cout </a:t>
            </a:r>
            <a:r>
              <a:rPr dirty="0" sz="1200">
                <a:latin typeface="Times New Roman"/>
                <a:cs typeface="Times New Roman"/>
              </a:rPr>
              <a:t>&lt;&lt; </a:t>
            </a:r>
            <a:r>
              <a:rPr dirty="0" sz="1200" spc="-5">
                <a:latin typeface="Times New Roman"/>
                <a:cs typeface="Times New Roman"/>
              </a:rPr>
              <a:t>"Enter </a:t>
            </a:r>
            <a:r>
              <a:rPr dirty="0" sz="1200">
                <a:latin typeface="Times New Roman"/>
                <a:cs typeface="Times New Roman"/>
              </a:rPr>
              <a:t>a list of </a:t>
            </a:r>
            <a:r>
              <a:rPr dirty="0" sz="1200" spc="-5">
                <a:latin typeface="Times New Roman"/>
                <a:cs typeface="Times New Roman"/>
              </a:rPr>
              <a:t>integers </a:t>
            </a:r>
            <a:r>
              <a:rPr dirty="0" sz="1200">
                <a:latin typeface="Times New Roman"/>
                <a:cs typeface="Times New Roman"/>
              </a:rPr>
              <a:t>ending with -999." &lt;&lt; </a:t>
            </a:r>
            <a:r>
              <a:rPr dirty="0" sz="1200" spc="-5">
                <a:latin typeface="Times New Roman"/>
                <a:cs typeface="Times New Roman"/>
              </a:rPr>
              <a:t>endl;  cin </a:t>
            </a:r>
            <a:r>
              <a:rPr dirty="0" sz="1200">
                <a:latin typeface="Times New Roman"/>
                <a:cs typeface="Times New Roman"/>
              </a:rPr>
              <a:t>&gt;&gt;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  <a:p>
            <a:pPr marL="127000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NULL;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(num </a:t>
            </a:r>
            <a:r>
              <a:rPr dirty="0" sz="1200">
                <a:latin typeface="Times New Roman"/>
                <a:cs typeface="Times New Roman"/>
              </a:rPr>
              <a:t>!=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-999)</a:t>
            </a:r>
            <a:endParaRPr sz="1200">
              <a:latin typeface="Times New Roman"/>
              <a:cs typeface="Times New Roman"/>
            </a:endParaRPr>
          </a:p>
          <a:p>
            <a:pPr marL="127000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1841500">
              <a:lnSpc>
                <a:spcPts val="1410"/>
              </a:lnSpc>
              <a:tabLst>
                <a:tab pos="3776979" algn="l"/>
              </a:tabLst>
            </a:pPr>
            <a:r>
              <a:rPr dirty="0" sz="1200" spc="-5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nodename;	</a:t>
            </a:r>
            <a:r>
              <a:rPr dirty="0" sz="1200" spc="-5">
                <a:latin typeface="Times New Roman"/>
                <a:cs typeface="Times New Roman"/>
              </a:rPr>
              <a:t>//create </a:t>
            </a:r>
            <a:r>
              <a:rPr dirty="0" sz="1200">
                <a:latin typeface="Times New Roman"/>
                <a:cs typeface="Times New Roman"/>
              </a:rPr>
              <a:t>a node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7251" y="7736585"/>
            <a:ext cx="3522979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  <a:tabLst>
                <a:tab pos="1834514" algn="l"/>
              </a:tabLst>
            </a:pPr>
            <a:r>
              <a:rPr dirty="0" sz="1200" spc="-5">
                <a:latin typeface="Times New Roman"/>
                <a:cs typeface="Times New Roman"/>
              </a:rPr>
              <a:t>newNode-&gt;info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 num;	//store the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  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first;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7251" y="8262366"/>
            <a:ext cx="1058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7251" y="8612885"/>
            <a:ext cx="771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cin </a:t>
            </a:r>
            <a:r>
              <a:rPr dirty="0" sz="1200">
                <a:latin typeface="Times New Roman"/>
                <a:cs typeface="Times New Roman"/>
              </a:rPr>
              <a:t>&gt;&gt;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65056" y="7911845"/>
            <a:ext cx="2014855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0645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//put </a:t>
            </a:r>
            <a:r>
              <a:rPr dirty="0" sz="1200" spc="-5">
                <a:latin typeface="Times New Roman"/>
                <a:cs typeface="Times New Roman"/>
              </a:rPr>
              <a:t>newNode at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beginning</a:t>
            </a:r>
            <a:endParaRPr sz="1200">
              <a:latin typeface="Times New Roman"/>
              <a:cs typeface="Times New Roman"/>
            </a:endParaRPr>
          </a:p>
          <a:p>
            <a:pPr marL="8318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//of 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//update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head pointer</a:t>
            </a:r>
            <a:r>
              <a:rPr dirty="0" sz="1200">
                <a:latin typeface="Times New Roman"/>
                <a:cs typeface="Times New Roman"/>
              </a:rPr>
              <a:t> of</a:t>
            </a:r>
            <a:endParaRPr sz="1200">
              <a:latin typeface="Times New Roman"/>
              <a:cs typeface="Times New Roman"/>
            </a:endParaRPr>
          </a:p>
          <a:p>
            <a:pPr marL="4508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//the list, </a:t>
            </a:r>
            <a:r>
              <a:rPr dirty="0" sz="1200" spc="-5">
                <a:latin typeface="Times New Roman"/>
                <a:cs typeface="Times New Roman"/>
              </a:rPr>
              <a:t>that is,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endParaRPr sz="1200">
              <a:latin typeface="Times New Roman"/>
              <a:cs typeface="Times New Roman"/>
            </a:endParaRPr>
          </a:p>
          <a:p>
            <a:pPr marL="3048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//read </a:t>
            </a:r>
            <a:r>
              <a:rPr dirty="0" sz="1200">
                <a:latin typeface="Times New Roman"/>
                <a:cs typeface="Times New Roman"/>
              </a:rPr>
              <a:t>the next</a:t>
            </a:r>
            <a:r>
              <a:rPr dirty="0" sz="1200" spc="-5">
                <a:latin typeface="Times New Roman"/>
                <a:cs typeface="Times New Roman"/>
              </a:rPr>
              <a:t> number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5751" y="8788400"/>
            <a:ext cx="71374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return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3870" y="9314180"/>
            <a:ext cx="990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9221" y="9314180"/>
            <a:ext cx="15354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//end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buildListBackward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96895" y="2997352"/>
            <a:ext cx="4823660" cy="10583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499364"/>
            <a:ext cx="5784850" cy="4456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marR="3907790">
              <a:lnSpc>
                <a:spcPct val="110000"/>
              </a:lnSpc>
              <a:spcBef>
                <a:spcPts val="100"/>
              </a:spcBef>
              <a:tabLst>
                <a:tab pos="1360170" algn="l"/>
              </a:tabLst>
            </a:pP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currentMax	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←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A[0] 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for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i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←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1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to n-1</a:t>
            </a:r>
            <a:r>
              <a:rPr dirty="0" sz="1200" spc="-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do</a:t>
            </a:r>
            <a:endParaRPr sz="1200">
              <a:latin typeface="Arial"/>
              <a:cs typeface="Arial"/>
            </a:endParaRPr>
          </a:p>
          <a:p>
            <a:pPr marL="469265" marR="2345690">
              <a:lnSpc>
                <a:spcPct val="110000"/>
              </a:lnSpc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currentMax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&lt; A[i]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then currentMax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← A[i]  return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 currentMax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Ex: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 algorithm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find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numbers between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range</a:t>
            </a:r>
            <a:r>
              <a:rPr dirty="0" sz="12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numbers</a:t>
            </a:r>
            <a:endParaRPr sz="1200">
              <a:latin typeface="Times New Roman"/>
              <a:cs typeface="Times New Roman"/>
            </a:endParaRPr>
          </a:p>
          <a:p>
            <a:pPr marL="550545" indent="-178435">
              <a:lnSpc>
                <a:spcPct val="100000"/>
              </a:lnSpc>
              <a:spcBef>
                <a:spcPts val="165"/>
              </a:spcBef>
              <a:buAutoNum type="arabicPlain"/>
              <a:tabLst>
                <a:tab pos="551180" algn="l"/>
              </a:tabLst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Start</a:t>
            </a:r>
            <a:endParaRPr sz="1200">
              <a:latin typeface="Arial"/>
              <a:cs typeface="Arial"/>
            </a:endParaRPr>
          </a:p>
          <a:p>
            <a:pPr marL="550545" indent="-178435">
              <a:lnSpc>
                <a:spcPct val="100000"/>
              </a:lnSpc>
              <a:spcBef>
                <a:spcPts val="145"/>
              </a:spcBef>
              <a:buAutoNum type="arabicPlain"/>
              <a:tabLst>
                <a:tab pos="551180" algn="l"/>
              </a:tabLst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Read</a:t>
            </a:r>
            <a:r>
              <a:rPr dirty="0" sz="1200" spc="-9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550545" indent="-178435">
              <a:lnSpc>
                <a:spcPct val="100000"/>
              </a:lnSpc>
              <a:spcBef>
                <a:spcPts val="145"/>
              </a:spcBef>
              <a:buAutoNum type="arabicPlain"/>
              <a:tabLst>
                <a:tab pos="551180" algn="l"/>
              </a:tabLst>
            </a:pP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Sum</a:t>
            </a:r>
            <a:r>
              <a:rPr dirty="0" sz="1200" spc="-8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=0</a:t>
            </a:r>
            <a:endParaRPr sz="1200">
              <a:latin typeface="Arial"/>
              <a:cs typeface="Arial"/>
            </a:endParaRPr>
          </a:p>
          <a:p>
            <a:pPr marL="550545" indent="-178435">
              <a:lnSpc>
                <a:spcPct val="100000"/>
              </a:lnSpc>
              <a:spcBef>
                <a:spcPts val="155"/>
              </a:spcBef>
              <a:buAutoNum type="arabicPlain"/>
              <a:tabLst>
                <a:tab pos="551180" algn="l"/>
              </a:tabLst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For I=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1 to</a:t>
            </a:r>
            <a:r>
              <a:rPr dirty="0" sz="1200" spc="-9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75438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4.1 sum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= </a:t>
            </a:r>
            <a:r>
              <a:rPr dirty="0" sz="1200" spc="-10">
                <a:solidFill>
                  <a:srgbClr val="221F1F"/>
                </a:solidFill>
                <a:latin typeface="Arial"/>
                <a:cs typeface="Arial"/>
              </a:rPr>
              <a:t>sum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+</a:t>
            </a:r>
            <a:r>
              <a:rPr dirty="0" sz="1200" spc="-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I</a:t>
            </a:r>
            <a:endParaRPr sz="1200">
              <a:latin typeface="Arial"/>
              <a:cs typeface="Arial"/>
            </a:endParaRPr>
          </a:p>
          <a:p>
            <a:pPr marL="372110" marR="4396740" indent="382270">
              <a:lnSpc>
                <a:spcPts val="1590"/>
              </a:lnSpc>
              <a:spcBef>
                <a:spcPts val="70"/>
              </a:spcBef>
            </a:pP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4.1 next</a:t>
            </a:r>
            <a:r>
              <a:rPr dirty="0" sz="1200" spc="-9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I 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5- print</a:t>
            </a:r>
            <a:r>
              <a:rPr dirty="0" sz="1200" spc="-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Sum</a:t>
            </a:r>
            <a:endParaRPr sz="120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75"/>
              </a:spcBef>
            </a:pP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6-</a:t>
            </a:r>
            <a:r>
              <a:rPr dirty="0" sz="1200" spc="-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End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What </a:t>
            </a:r>
            <a:r>
              <a:rPr dirty="0" sz="1200" spc="-5">
                <a:latin typeface="Times New Roman"/>
                <a:cs typeface="Times New Roman"/>
              </a:rPr>
              <a:t>Makes </a:t>
            </a:r>
            <a:r>
              <a:rPr dirty="0" sz="1200">
                <a:latin typeface="Times New Roman"/>
                <a:cs typeface="Times New Roman"/>
              </a:rPr>
              <a:t>a Good</a:t>
            </a:r>
            <a:r>
              <a:rPr dirty="0" sz="1200" spc="-5">
                <a:latin typeface="Times New Roman"/>
                <a:cs typeface="Times New Roman"/>
              </a:rPr>
              <a:t> Algorithm?</a:t>
            </a:r>
            <a:endParaRPr sz="1200">
              <a:latin typeface="Times New Roman"/>
              <a:cs typeface="Times New Roman"/>
            </a:endParaRPr>
          </a:p>
          <a:p>
            <a:pPr marL="12700" marR="5080" indent="456565">
              <a:lnSpc>
                <a:spcPts val="1600"/>
              </a:lnSpc>
              <a:spcBef>
                <a:spcPts val="6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Suppose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you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have two possible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algorithms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that basically do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same  thing;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better?</a:t>
            </a:r>
            <a:endParaRPr sz="1200">
              <a:latin typeface="Times New Roman"/>
              <a:cs typeface="Times New Roman"/>
            </a:endParaRPr>
          </a:p>
          <a:p>
            <a:pPr marL="143510" indent="-130810">
              <a:lnSpc>
                <a:spcPct val="100000"/>
              </a:lnSpc>
              <a:spcBef>
                <a:spcPts val="60"/>
              </a:spcBef>
              <a:buChar char="●"/>
              <a:tabLst>
                <a:tab pos="14414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Faster</a:t>
            </a:r>
            <a:endParaRPr sz="1200">
              <a:latin typeface="Times New Roman"/>
              <a:cs typeface="Times New Roman"/>
            </a:endParaRPr>
          </a:p>
          <a:p>
            <a:pPr marL="143510" indent="-130810">
              <a:lnSpc>
                <a:spcPct val="100000"/>
              </a:lnSpc>
              <a:spcBef>
                <a:spcPts val="140"/>
              </a:spcBef>
              <a:buChar char="●"/>
              <a:tabLst>
                <a:tab pos="14414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Less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space</a:t>
            </a:r>
            <a:endParaRPr sz="1200">
              <a:latin typeface="Times New Roman"/>
              <a:cs typeface="Times New Roman"/>
            </a:endParaRPr>
          </a:p>
          <a:p>
            <a:pPr marL="143510" indent="-130810">
              <a:lnSpc>
                <a:spcPct val="100000"/>
              </a:lnSpc>
              <a:spcBef>
                <a:spcPts val="145"/>
              </a:spcBef>
              <a:buChar char="●"/>
              <a:tabLst>
                <a:tab pos="14414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Easier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code</a:t>
            </a:r>
            <a:endParaRPr sz="1200">
              <a:latin typeface="Times New Roman"/>
              <a:cs typeface="Times New Roman"/>
            </a:endParaRPr>
          </a:p>
          <a:p>
            <a:pPr marL="143510" indent="-130810">
              <a:lnSpc>
                <a:spcPct val="100000"/>
              </a:lnSpc>
              <a:spcBef>
                <a:spcPts val="155"/>
              </a:spcBef>
              <a:buChar char="●"/>
              <a:tabLst>
                <a:tab pos="14414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Easier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maintain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8032242"/>
            <a:ext cx="6179185" cy="143891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917700">
              <a:lnSpc>
                <a:spcPct val="100000"/>
              </a:lnSpc>
              <a:spcBef>
                <a:spcPts val="254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Fig.1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Classifications of 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latin typeface="Times New Roman"/>
                <a:cs typeface="Times New Roman"/>
              </a:rPr>
              <a:t>Classification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structure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structures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broadly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divided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into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two:</a:t>
            </a:r>
            <a:endParaRPr sz="1200">
              <a:latin typeface="Times New Roman"/>
              <a:cs typeface="Times New Roman"/>
            </a:endParaRPr>
          </a:p>
          <a:p>
            <a:pPr marL="192405" marR="5080" indent="-180340">
              <a:lnSpc>
                <a:spcPts val="1590"/>
              </a:lnSpc>
              <a:spcBef>
                <a:spcPts val="7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Primitive data structures: These 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basic data structures and 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directly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operated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upon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machine</a:t>
            </a:r>
            <a:r>
              <a:rPr dirty="0" sz="1200" spc="1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instructions,</a:t>
            </a:r>
            <a:r>
              <a:rPr dirty="0" sz="1200" spc="19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dirty="0" sz="1200" spc="1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19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1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1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primitive</a:t>
            </a:r>
            <a:r>
              <a:rPr dirty="0" sz="1200" spc="1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level.</a:t>
            </a:r>
            <a:r>
              <a:rPr dirty="0" sz="1200" spc="2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They</a:t>
            </a:r>
            <a:r>
              <a:rPr dirty="0" sz="1200" spc="1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200" spc="1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integers,</a:t>
            </a:r>
            <a:r>
              <a:rPr dirty="0" sz="1200" spc="1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floating</a:t>
            </a:r>
            <a:r>
              <a:rPr dirty="0" sz="1200" spc="1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</a:t>
            </a:r>
            <a:r>
              <a:rPr dirty="0" sz="1200" spc="19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numbers,</a:t>
            </a:r>
            <a:endParaRPr sz="1200">
              <a:latin typeface="Times New Roman"/>
              <a:cs typeface="Times New Roman"/>
            </a:endParaRPr>
          </a:p>
          <a:p>
            <a:pPr marL="192405" marR="6350">
              <a:lnSpc>
                <a:spcPts val="1580"/>
              </a:lnSpc>
              <a:spcBef>
                <a:spcPts val="10"/>
              </a:spcBef>
              <a:tabLst>
                <a:tab pos="346011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characters,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string constants,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pointers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etc.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These	primitive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structures are the basis for</a:t>
            </a:r>
            <a:r>
              <a:rPr dirty="0" sz="1200" spc="-1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discussion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more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sophisticated (non-primitive)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0516" y="5184067"/>
            <a:ext cx="5717921" cy="2825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6360"/>
            <a:ext cx="6180455" cy="4077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73115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92405" marR="6350" indent="-180340">
              <a:lnSpc>
                <a:spcPct val="110100"/>
              </a:lnSpc>
              <a:spcBef>
                <a:spcPts val="64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Non-primitive data structures: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more sophisticated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structure emphasizing on structuring  of a group of homogeneous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(same type)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heterogeneous (different type) data items. Array,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list,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files, linked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list,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graphs fall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this</a:t>
            </a:r>
            <a:r>
              <a:rPr dirty="0" sz="12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category.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How </a:t>
            </a:r>
            <a:r>
              <a:rPr dirty="0" sz="1200">
                <a:latin typeface="Times New Roman"/>
                <a:cs typeface="Times New Roman"/>
              </a:rPr>
              <a:t>to choose the suitable </a:t>
            </a:r>
            <a:r>
              <a:rPr dirty="0" sz="1200" spc="-5">
                <a:latin typeface="Times New Roman"/>
                <a:cs typeface="Times New Roman"/>
              </a:rPr>
              <a:t>data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structure:-</a:t>
            </a:r>
            <a:endParaRPr sz="1200">
              <a:latin typeface="Times New Roman"/>
              <a:cs typeface="Times New Roman"/>
            </a:endParaRPr>
          </a:p>
          <a:p>
            <a:pPr marL="12700" marR="94615">
              <a:lnSpc>
                <a:spcPct val="11000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For each set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 different methods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organize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these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particular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structure.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choose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suitable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we must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use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following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criteria:-</a:t>
            </a:r>
            <a:endParaRPr sz="1200">
              <a:latin typeface="Times New Roman"/>
              <a:cs typeface="Times New Roman"/>
            </a:endParaRPr>
          </a:p>
          <a:p>
            <a:pPr marL="327660" marR="3505200">
              <a:lnSpc>
                <a:spcPct val="1100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1-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size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required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memory.  2-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dynamic nature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data.</a:t>
            </a:r>
            <a:endParaRPr sz="1200">
              <a:latin typeface="Times New Roman"/>
              <a:cs typeface="Times New Roman"/>
            </a:endParaRPr>
          </a:p>
          <a:p>
            <a:pPr marL="492125" indent="-164465">
              <a:lnSpc>
                <a:spcPct val="100000"/>
              </a:lnSpc>
              <a:spcBef>
                <a:spcPts val="155"/>
              </a:spcBef>
              <a:buAutoNum type="arabicPlain" startAt="3"/>
              <a:tabLst>
                <a:tab pos="492759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required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time 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obtain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any 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element from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data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structure.</a:t>
            </a:r>
            <a:endParaRPr sz="1200">
              <a:latin typeface="Times New Roman"/>
              <a:cs typeface="Times New Roman"/>
            </a:endParaRPr>
          </a:p>
          <a:p>
            <a:pPr marL="492125" indent="-164465">
              <a:lnSpc>
                <a:spcPct val="100000"/>
              </a:lnSpc>
              <a:spcBef>
                <a:spcPts val="145"/>
              </a:spcBef>
              <a:buAutoNum type="arabicPlain" startAt="3"/>
              <a:tabLst>
                <a:tab pos="492759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programming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approach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used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manipulate these</a:t>
            </a:r>
            <a:r>
              <a:rPr dirty="0" sz="12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Assignment</a:t>
            </a:r>
            <a:r>
              <a:rPr dirty="0" sz="1200" spc="-1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-1-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Write an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algorithm for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3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following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a- count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even&amp; odd numbers 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range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LINKED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LIST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8257794"/>
            <a:ext cx="6177915" cy="1234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9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Fig.5.2.shows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schematic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diagram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linked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list with 3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nodes. Each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pictured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two  parts.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left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part of each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contains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items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right part represents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address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 the next node;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there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arrow drawn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from it to the next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next pointer of the last node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contains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special value,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NULL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pointer, which does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not point to any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address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node.  That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NULL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pointer indicates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end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linked list.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START pointer will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hold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address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1st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in the list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START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NULL if there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 list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i.e.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; NULL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list or empty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list).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09089" y="4245495"/>
            <a:ext cx="5695573" cy="3972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1871218"/>
            <a:ext cx="6179820" cy="4162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Explanation: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300"/>
              </a:lnSpc>
              <a:spcBef>
                <a:spcPts val="965"/>
              </a:spcBef>
            </a:pPr>
            <a:r>
              <a:rPr dirty="0" sz="1200" spc="-5">
                <a:latin typeface="Times New Roman"/>
                <a:cs typeface="Times New Roman"/>
              </a:rPr>
              <a:t>Because each </a:t>
            </a:r>
            <a:r>
              <a:rPr dirty="0" sz="1200">
                <a:latin typeface="Times New Roman"/>
                <a:cs typeface="Times New Roman"/>
              </a:rPr>
              <a:t>node of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has two components, we need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declare each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class </a:t>
            </a:r>
            <a:r>
              <a:rPr dirty="0" sz="1200">
                <a:latin typeface="Times New Roman"/>
                <a:cs typeface="Times New Roman"/>
              </a:rPr>
              <a:t>or  </a:t>
            </a:r>
            <a:r>
              <a:rPr dirty="0" sz="1200" spc="-5">
                <a:latin typeface="Times New Roman"/>
                <a:cs typeface="Times New Roman"/>
              </a:rPr>
              <a:t>struct. </a:t>
            </a:r>
            <a:r>
              <a:rPr dirty="0" sz="1200">
                <a:latin typeface="Times New Roman"/>
                <a:cs typeface="Times New Roman"/>
              </a:rPr>
              <a:t>The data type 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node depends on the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application—that </a:t>
            </a:r>
            <a:r>
              <a:rPr dirty="0" sz="1200" spc="-5">
                <a:latin typeface="Times New Roman"/>
                <a:cs typeface="Times New Roman"/>
              </a:rPr>
              <a:t>is, what </a:t>
            </a:r>
            <a:r>
              <a:rPr dirty="0" sz="1200">
                <a:latin typeface="Times New Roman"/>
                <a:cs typeface="Times New Roman"/>
              </a:rPr>
              <a:t>kind of data is  </a:t>
            </a:r>
            <a:r>
              <a:rPr dirty="0" sz="1200" spc="-5">
                <a:latin typeface="Times New Roman"/>
                <a:cs typeface="Times New Roman"/>
              </a:rPr>
              <a:t>being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processed.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However,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link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component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each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pointer.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type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pointer  variable is </a:t>
            </a:r>
            <a:r>
              <a:rPr dirty="0" sz="1200">
                <a:latin typeface="Times New Roman"/>
                <a:cs typeface="Times New Roman"/>
              </a:rPr>
              <a:t>the node </a:t>
            </a:r>
            <a:r>
              <a:rPr dirty="0" sz="1200" spc="-5">
                <a:latin typeface="Times New Roman"/>
                <a:cs typeface="Times New Roman"/>
              </a:rPr>
              <a:t>type itself. For </a:t>
            </a:r>
            <a:r>
              <a:rPr dirty="0" sz="1200">
                <a:latin typeface="Times New Roman"/>
                <a:cs typeface="Times New Roman"/>
              </a:rPr>
              <a:t>the previous linked list, the </a:t>
            </a:r>
            <a:r>
              <a:rPr dirty="0" sz="1200" spc="-5">
                <a:latin typeface="Times New Roman"/>
                <a:cs typeface="Times New Roman"/>
              </a:rPr>
              <a:t>definition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5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is as </a:t>
            </a:r>
            <a:r>
              <a:rPr dirty="0" sz="1200">
                <a:latin typeface="Times New Roman"/>
                <a:cs typeface="Times New Roman"/>
              </a:rPr>
              <a:t>follows.  (Suppose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type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int.)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struct nodename</a:t>
            </a:r>
            <a:endParaRPr sz="12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469265" marR="4682490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int info;  </a:t>
            </a:r>
            <a:r>
              <a:rPr dirty="0" sz="1200" spc="-5">
                <a:latin typeface="Times New Roman"/>
                <a:cs typeface="Times New Roman"/>
              </a:rPr>
              <a:t>nodename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*link;</a:t>
            </a:r>
            <a:endParaRPr sz="12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spcBef>
                <a:spcPts val="155"/>
              </a:spcBef>
            </a:pPr>
            <a:r>
              <a:rPr dirty="0" sz="1200">
                <a:latin typeface="Times New Roman"/>
                <a:cs typeface="Times New Roman"/>
              </a:rPr>
              <a:t>};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3836035">
              <a:lnSpc>
                <a:spcPct val="1101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variable declaration is as follows:  nodename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*head;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Linked </a:t>
            </a:r>
            <a:r>
              <a:rPr dirty="0" sz="1200" b="1">
                <a:latin typeface="Times New Roman"/>
                <a:cs typeface="Times New Roman"/>
              </a:rPr>
              <a:t>List: </a:t>
            </a:r>
            <a:r>
              <a:rPr dirty="0" sz="1200" spc="-5" b="1">
                <a:latin typeface="Times New Roman"/>
                <a:cs typeface="Times New Roman"/>
              </a:rPr>
              <a:t>Some Properties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ts val="1580"/>
              </a:lnSpc>
              <a:spcBef>
                <a:spcPts val="55"/>
              </a:spcBef>
            </a:pP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better understand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and a </a:t>
            </a:r>
            <a:r>
              <a:rPr dirty="0" sz="1200" spc="-5">
                <a:latin typeface="Times New Roman"/>
                <a:cs typeface="Times New Roman"/>
              </a:rPr>
              <a:t>node, </a:t>
            </a:r>
            <a:r>
              <a:rPr dirty="0" sz="1200">
                <a:latin typeface="Times New Roman"/>
                <a:cs typeface="Times New Roman"/>
              </a:rPr>
              <a:t>some important </a:t>
            </a:r>
            <a:r>
              <a:rPr dirty="0" sz="1200" spc="-5">
                <a:latin typeface="Times New Roman"/>
                <a:cs typeface="Times New Roman"/>
              </a:rPr>
              <a:t>properties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linked lists  are described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next.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5"/>
              </a:spcBef>
            </a:pPr>
            <a:r>
              <a:rPr dirty="0" sz="1200" spc="-5">
                <a:latin typeface="Times New Roman"/>
                <a:cs typeface="Times New Roman"/>
              </a:rPr>
              <a:t>Consider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in Figure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5-4.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7044690"/>
            <a:ext cx="6178550" cy="143510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FIGURE 5-4 Linked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list with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four</a:t>
            </a:r>
            <a:r>
              <a:rPr dirty="0" sz="1200" spc="30">
                <a:solidFill>
                  <a:srgbClr val="636467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nodes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This linked list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four </a:t>
            </a:r>
            <a:r>
              <a:rPr dirty="0" sz="1200" spc="-5">
                <a:latin typeface="Times New Roman"/>
                <a:cs typeface="Times New Roman"/>
              </a:rPr>
              <a:t>nodes.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is stored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pointer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head.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node has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components: info, to store the info,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link, to store 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the next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node.  For simplicity, </a:t>
            </a:r>
            <a:r>
              <a:rPr dirty="0" sz="1200">
                <a:latin typeface="Times New Roman"/>
                <a:cs typeface="Times New Roman"/>
              </a:rPr>
              <a:t>we assume that info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>
                <a:latin typeface="Times New Roman"/>
                <a:cs typeface="Times New Roman"/>
              </a:rPr>
              <a:t>int.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Suppose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location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2000,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location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2800,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third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12700" marR="8890">
              <a:lnSpc>
                <a:spcPct val="1100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at location </a:t>
            </a:r>
            <a:r>
              <a:rPr dirty="0" sz="1200">
                <a:latin typeface="Times New Roman"/>
                <a:cs typeface="Times New Roman"/>
              </a:rPr>
              <a:t>1500,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fourth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is at location </a:t>
            </a:r>
            <a:r>
              <a:rPr dirty="0" sz="1200">
                <a:latin typeface="Times New Roman"/>
                <a:cs typeface="Times New Roman"/>
              </a:rPr>
              <a:t>3600. </a:t>
            </a:r>
            <a:r>
              <a:rPr dirty="0" sz="1200" spc="-5">
                <a:latin typeface="Times New Roman"/>
                <a:cs typeface="Times New Roman"/>
              </a:rPr>
              <a:t>Table Table 5-1 shows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head  and </a:t>
            </a:r>
            <a:r>
              <a:rPr dirty="0" sz="1200">
                <a:latin typeface="Times New Roman"/>
                <a:cs typeface="Times New Roman"/>
              </a:rPr>
              <a:t>some other </a:t>
            </a:r>
            <a:r>
              <a:rPr dirty="0" sz="1200" spc="-5">
                <a:latin typeface="Times New Roman"/>
                <a:cs typeface="Times New Roman"/>
              </a:rPr>
              <a:t>nodes </a:t>
            </a:r>
            <a:r>
              <a:rPr dirty="0" sz="1200">
                <a:latin typeface="Times New Roman"/>
                <a:cs typeface="Times New Roman"/>
              </a:rPr>
              <a:t>in the list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5-4.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1832" y="598451"/>
            <a:ext cx="4317038" cy="1009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96219" y="6067445"/>
            <a:ext cx="5920045" cy="9776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14604"/>
            <a:ext cx="4978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TABLE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5-1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Values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head and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some of the nodes of the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linked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list in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Figure</a:t>
            </a:r>
            <a:r>
              <a:rPr dirty="0" sz="1200" spc="35">
                <a:solidFill>
                  <a:srgbClr val="636467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5-4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2877439"/>
            <a:ext cx="6178550" cy="18376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52550">
              <a:lnSpc>
                <a:spcPct val="11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Suppose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current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same type 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pointer head. Then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statement</a:t>
            </a:r>
            <a:endParaRPr sz="12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spcBef>
                <a:spcPts val="140"/>
              </a:spcBef>
            </a:pP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head;</a:t>
            </a:r>
            <a:endParaRPr sz="1200">
              <a:latin typeface="Times New Roman"/>
              <a:cs typeface="Times New Roman"/>
            </a:endParaRPr>
          </a:p>
          <a:p>
            <a:pPr marL="393065" marR="1494790" indent="-381000">
              <a:lnSpc>
                <a:spcPts val="160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copies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head </a:t>
            </a:r>
            <a:r>
              <a:rPr dirty="0" sz="1200">
                <a:latin typeface="Times New Roman"/>
                <a:cs typeface="Times New Roman"/>
              </a:rPr>
              <a:t>into </a:t>
            </a:r>
            <a:r>
              <a:rPr dirty="0" sz="1200" spc="-5">
                <a:latin typeface="Times New Roman"/>
                <a:cs typeface="Times New Roman"/>
              </a:rPr>
              <a:t>current. Now </a:t>
            </a:r>
            <a:r>
              <a:rPr dirty="0" sz="1200">
                <a:latin typeface="Times New Roman"/>
                <a:cs typeface="Times New Roman"/>
              </a:rPr>
              <a:t>consider the following statement: 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current-&gt;link;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statement copies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current-&gt;link, which is </a:t>
            </a:r>
            <a:r>
              <a:rPr dirty="0" sz="1200">
                <a:latin typeface="Times New Roman"/>
                <a:cs typeface="Times New Roman"/>
              </a:rPr>
              <a:t>2800, into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current.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Therefore, after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statement executes, current </a:t>
            </a:r>
            <a:r>
              <a:rPr dirty="0" sz="1200">
                <a:latin typeface="Times New Roman"/>
                <a:cs typeface="Times New Roman"/>
              </a:rPr>
              <a:t>points to the </a:t>
            </a:r>
            <a:r>
              <a:rPr dirty="0" sz="1200" spc="-5">
                <a:latin typeface="Times New Roman"/>
                <a:cs typeface="Times New Roman"/>
              </a:rPr>
              <a:t>second </a:t>
            </a:r>
            <a:r>
              <a:rPr dirty="0" sz="1200">
                <a:latin typeface="Times New Roman"/>
                <a:cs typeface="Times New Roman"/>
              </a:rPr>
              <a:t>node in the list. </a:t>
            </a:r>
            <a:r>
              <a:rPr dirty="0" sz="1200" spc="-5">
                <a:latin typeface="Times New Roman"/>
                <a:cs typeface="Times New Roman"/>
              </a:rPr>
              <a:t>(When working 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linked lists, we </a:t>
            </a:r>
            <a:r>
              <a:rPr dirty="0" sz="1200">
                <a:latin typeface="Times New Roman"/>
                <a:cs typeface="Times New Roman"/>
              </a:rPr>
              <a:t>typically use these types of statements to </a:t>
            </a:r>
            <a:r>
              <a:rPr dirty="0" sz="1200" spc="-5">
                <a:latin typeface="Times New Roman"/>
                <a:cs typeface="Times New Roman"/>
              </a:rPr>
              <a:t>advance </a:t>
            </a:r>
            <a:r>
              <a:rPr dirty="0" sz="1200">
                <a:latin typeface="Times New Roman"/>
                <a:cs typeface="Times New Roman"/>
              </a:rPr>
              <a:t>a pointer to the next node in  the list.) </a:t>
            </a:r>
            <a:r>
              <a:rPr dirty="0" sz="1200" spc="-5">
                <a:latin typeface="Times New Roman"/>
                <a:cs typeface="Times New Roman"/>
              </a:rPr>
              <a:t>See Figure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5-5.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5934836"/>
            <a:ext cx="5523865" cy="813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FIGURE 5-5 </a:t>
            </a:r>
            <a:r>
              <a:rPr dirty="0" sz="1200" spc="-10">
                <a:solidFill>
                  <a:srgbClr val="636467"/>
                </a:solidFill>
                <a:latin typeface="Times New Roman"/>
                <a:cs typeface="Times New Roman"/>
              </a:rPr>
              <a:t>List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after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statement current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=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current-&gt;link;</a:t>
            </a:r>
            <a:r>
              <a:rPr dirty="0" sz="1200" spc="75">
                <a:solidFill>
                  <a:srgbClr val="636467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executes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Table 5-2 shows </a:t>
            </a:r>
            <a:r>
              <a:rPr dirty="0" sz="1200">
                <a:latin typeface="Times New Roman"/>
                <a:cs typeface="Times New Roman"/>
              </a:rPr>
              <a:t>the values of </a:t>
            </a:r>
            <a:r>
              <a:rPr dirty="0" sz="1200" spc="-5">
                <a:latin typeface="Times New Roman"/>
                <a:cs typeface="Times New Roman"/>
              </a:rPr>
              <a:t>current, </a:t>
            </a:r>
            <a:r>
              <a:rPr dirty="0" sz="1200">
                <a:latin typeface="Times New Roman"/>
                <a:cs typeface="Times New Roman"/>
              </a:rPr>
              <a:t>head,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other nodes </a:t>
            </a:r>
            <a:r>
              <a:rPr dirty="0" sz="1200">
                <a:latin typeface="Times New Roman"/>
                <a:cs typeface="Times New Roman"/>
              </a:rPr>
              <a:t>in Figure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5-5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TABLE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5-2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Values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current,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head,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some of the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nodes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of the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linked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list in </a:t>
            </a:r>
            <a:r>
              <a:rPr dirty="0" sz="1200" spc="-5">
                <a:solidFill>
                  <a:srgbClr val="636467"/>
                </a:solidFill>
                <a:latin typeface="Times New Roman"/>
                <a:cs typeface="Times New Roman"/>
              </a:rPr>
              <a:t>Figure</a:t>
            </a:r>
            <a:r>
              <a:rPr dirty="0" sz="1200" spc="55">
                <a:solidFill>
                  <a:srgbClr val="636467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36467"/>
                </a:solidFill>
                <a:latin typeface="Times New Roman"/>
                <a:cs typeface="Times New Roman"/>
              </a:rPr>
              <a:t>5-5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96219" y="750024"/>
            <a:ext cx="5920045" cy="2139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6219" y="4742897"/>
            <a:ext cx="5920045" cy="11743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91335" y="6777375"/>
            <a:ext cx="4078759" cy="24875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68120" y="86360"/>
            <a:ext cx="6181090" cy="9304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200" spc="-5" b="1">
                <a:latin typeface="Times New Roman"/>
                <a:cs typeface="Times New Roman"/>
              </a:rPr>
              <a:t>TRAVERSING A LINKED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LIST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590"/>
              </a:lnSpc>
              <a:spcBef>
                <a:spcPts val="5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basic operations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are as </a:t>
            </a:r>
            <a:r>
              <a:rPr dirty="0" sz="1200">
                <a:latin typeface="Times New Roman"/>
                <a:cs typeface="Times New Roman"/>
              </a:rPr>
              <a:t>follows: </a:t>
            </a:r>
            <a:r>
              <a:rPr dirty="0" sz="1200" spc="-5">
                <a:latin typeface="Times New Roman"/>
                <a:cs typeface="Times New Roman"/>
              </a:rPr>
              <a:t>Search </a:t>
            </a:r>
            <a:r>
              <a:rPr dirty="0" sz="1200">
                <a:latin typeface="Times New Roman"/>
                <a:cs typeface="Times New Roman"/>
              </a:rPr>
              <a:t>the list to determine </a:t>
            </a:r>
            <a:r>
              <a:rPr dirty="0" sz="1200" spc="-5">
                <a:latin typeface="Times New Roman"/>
                <a:cs typeface="Times New Roman"/>
              </a:rPr>
              <a:t>whether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particular  item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insert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item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display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elements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of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delete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item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from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 list.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ts val="1580"/>
              </a:lnSpc>
            </a:pPr>
            <a:r>
              <a:rPr dirty="0" sz="1200" spc="-5">
                <a:latin typeface="Times New Roman"/>
                <a:cs typeface="Times New Roman"/>
              </a:rPr>
              <a:t>These operations </a:t>
            </a:r>
            <a:r>
              <a:rPr dirty="0" sz="1200">
                <a:latin typeface="Times New Roman"/>
                <a:cs typeface="Times New Roman"/>
              </a:rPr>
              <a:t>require the list to be </a:t>
            </a:r>
            <a:r>
              <a:rPr dirty="0" sz="1200" spc="-5">
                <a:latin typeface="Times New Roman"/>
                <a:cs typeface="Times New Roman"/>
              </a:rPr>
              <a:t>traversed. That is, given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node of the list,  </a:t>
            </a:r>
            <a:r>
              <a:rPr dirty="0" sz="1200" spc="-5">
                <a:latin typeface="Times New Roman"/>
                <a:cs typeface="Times New Roman"/>
              </a:rPr>
              <a:t>we </a:t>
            </a:r>
            <a:r>
              <a:rPr dirty="0" sz="1200">
                <a:latin typeface="Times New Roman"/>
                <a:cs typeface="Times New Roman"/>
              </a:rPr>
              <a:t>must step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nodes </a:t>
            </a:r>
            <a:r>
              <a:rPr dirty="0" sz="1200">
                <a:latin typeface="Times New Roman"/>
                <a:cs typeface="Times New Roman"/>
              </a:rPr>
              <a:t>of the list.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58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Suppose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pointer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head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link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last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NULL</a:t>
            </a:r>
            <a:r>
              <a:rPr dirty="0" sz="1200" spc="-5">
                <a:latin typeface="Times New Roman"/>
                <a:cs typeface="Times New Roman"/>
              </a:rPr>
              <a:t>.  </a:t>
            </a:r>
            <a:r>
              <a:rPr dirty="0" sz="1200">
                <a:latin typeface="Times New Roman"/>
                <a:cs typeface="Times New Roman"/>
              </a:rPr>
              <a:t>We </a:t>
            </a:r>
            <a:r>
              <a:rPr dirty="0" sz="1200" spc="-5">
                <a:latin typeface="Times New Roman"/>
                <a:cs typeface="Times New Roman"/>
              </a:rPr>
              <a:t>cannot 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 spc="-5" b="1">
                <a:latin typeface="Times New Roman"/>
                <a:cs typeface="Times New Roman"/>
              </a:rPr>
              <a:t>head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traverse </a:t>
            </a:r>
            <a:r>
              <a:rPr dirty="0" sz="1200">
                <a:latin typeface="Times New Roman"/>
                <a:cs typeface="Times New Roman"/>
              </a:rPr>
              <a:t>the list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we 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b="1">
                <a:latin typeface="Times New Roman"/>
                <a:cs typeface="Times New Roman"/>
              </a:rPr>
              <a:t>head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traverse </a:t>
            </a:r>
            <a:r>
              <a:rPr dirty="0" sz="1200">
                <a:latin typeface="Times New Roman"/>
                <a:cs typeface="Times New Roman"/>
              </a:rPr>
              <a:t>the list, </a:t>
            </a:r>
            <a:r>
              <a:rPr dirty="0" sz="1200" spc="-5">
                <a:latin typeface="Times New Roman"/>
                <a:cs typeface="Times New Roman"/>
              </a:rPr>
              <a:t>we  would </a:t>
            </a:r>
            <a:r>
              <a:rPr dirty="0" sz="1200">
                <a:latin typeface="Times New Roman"/>
                <a:cs typeface="Times New Roman"/>
              </a:rPr>
              <a:t>lose the </a:t>
            </a:r>
            <a:r>
              <a:rPr dirty="0" sz="1200" spc="-5">
                <a:latin typeface="Times New Roman"/>
                <a:cs typeface="Times New Roman"/>
              </a:rPr>
              <a:t>nodes </a:t>
            </a:r>
            <a:r>
              <a:rPr dirty="0" sz="1200">
                <a:latin typeface="Times New Roman"/>
                <a:cs typeface="Times New Roman"/>
              </a:rPr>
              <a:t>of the list. This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occurs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the links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in only one </a:t>
            </a:r>
            <a:r>
              <a:rPr dirty="0" sz="1200" spc="-5">
                <a:latin typeface="Times New Roman"/>
                <a:cs typeface="Times New Roman"/>
              </a:rPr>
              <a:t>direction.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580"/>
              </a:lnSpc>
              <a:spcBef>
                <a:spcPts val="25"/>
              </a:spcBef>
            </a:pP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 spc="-5" b="1">
                <a:latin typeface="Times New Roman"/>
                <a:cs typeface="Times New Roman"/>
              </a:rPr>
              <a:t>head </a:t>
            </a:r>
            <a:r>
              <a:rPr dirty="0" sz="1200" spc="-5">
                <a:latin typeface="Times New Roman"/>
                <a:cs typeface="Times New Roman"/>
              </a:rPr>
              <a:t>contains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first node,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node </a:t>
            </a:r>
            <a:r>
              <a:rPr dirty="0" sz="1200" spc="-5">
                <a:latin typeface="Times New Roman"/>
                <a:cs typeface="Times New Roman"/>
              </a:rPr>
              <a:t>contains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of the second  </a:t>
            </a:r>
            <a:r>
              <a:rPr dirty="0" sz="1200" spc="-5">
                <a:latin typeface="Times New Roman"/>
                <a:cs typeface="Times New Roman"/>
              </a:rPr>
              <a:t>node,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address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third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node,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If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head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  </a:t>
            </a:r>
            <a:r>
              <a:rPr dirty="0" sz="1200" spc="-5">
                <a:latin typeface="Times New Roman"/>
                <a:cs typeface="Times New Roman"/>
              </a:rPr>
              <a:t>node,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lost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(unless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save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pointer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node).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keep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advancing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head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200">
                <a:latin typeface="Times New Roman"/>
                <a:cs typeface="Times New Roman"/>
              </a:rPr>
              <a:t>next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node,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will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lose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nodes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(unless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save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pointer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each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advancing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10000"/>
              </a:lnSpc>
              <a:spcBef>
                <a:spcPts val="10"/>
              </a:spcBef>
            </a:pPr>
            <a:r>
              <a:rPr dirty="0" sz="1200" spc="-5" b="1">
                <a:latin typeface="Times New Roman"/>
                <a:cs typeface="Times New Roman"/>
              </a:rPr>
              <a:t>head</a:t>
            </a:r>
            <a:r>
              <a:rPr dirty="0" sz="1200" spc="-5">
                <a:latin typeface="Times New Roman"/>
                <a:cs typeface="Times New Roman"/>
              </a:rPr>
              <a:t>, which is impractical because </a:t>
            </a:r>
            <a:r>
              <a:rPr dirty="0" sz="1200">
                <a:latin typeface="Times New Roman"/>
                <a:cs typeface="Times New Roman"/>
              </a:rPr>
              <a:t>it would require </a:t>
            </a:r>
            <a:r>
              <a:rPr dirty="0" sz="1200" spc="-5">
                <a:latin typeface="Times New Roman"/>
                <a:cs typeface="Times New Roman"/>
              </a:rPr>
              <a:t>additional computer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memory space to  maintain the list). </a:t>
            </a:r>
            <a:r>
              <a:rPr dirty="0" sz="1200" spc="-5">
                <a:latin typeface="Times New Roman"/>
                <a:cs typeface="Times New Roman"/>
              </a:rPr>
              <a:t>Therefore, we always want </a:t>
            </a:r>
            <a:r>
              <a:rPr dirty="0" sz="1200" b="1">
                <a:latin typeface="Times New Roman"/>
                <a:cs typeface="Times New Roman"/>
              </a:rPr>
              <a:t>head </a:t>
            </a:r>
            <a:r>
              <a:rPr dirty="0" sz="1200">
                <a:latin typeface="Times New Roman"/>
                <a:cs typeface="Times New Roman"/>
              </a:rPr>
              <a:t>to point to the </a:t>
            </a:r>
            <a:r>
              <a:rPr dirty="0" sz="1200" spc="-5">
                <a:latin typeface="Times New Roman"/>
                <a:cs typeface="Times New Roman"/>
              </a:rPr>
              <a:t>first node.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>
                <a:latin typeface="Times New Roman"/>
                <a:cs typeface="Times New Roman"/>
              </a:rPr>
              <a:t>now </a:t>
            </a:r>
            <a:r>
              <a:rPr dirty="0" sz="1200" spc="-5">
                <a:latin typeface="Times New Roman"/>
                <a:cs typeface="Times New Roman"/>
              </a:rPr>
              <a:t>follows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we  must traverse </a:t>
            </a:r>
            <a:r>
              <a:rPr dirty="0" sz="1200">
                <a:latin typeface="Times New Roman"/>
                <a:cs typeface="Times New Roman"/>
              </a:rPr>
              <a:t>the list </a:t>
            </a:r>
            <a:r>
              <a:rPr dirty="0" sz="1200" spc="-5">
                <a:latin typeface="Times New Roman"/>
                <a:cs typeface="Times New Roman"/>
              </a:rPr>
              <a:t>using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same type. Suppose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 b="1">
                <a:latin typeface="Times New Roman"/>
                <a:cs typeface="Times New Roman"/>
              </a:rPr>
              <a:t>current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pointer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same type as </a:t>
            </a:r>
            <a:r>
              <a:rPr dirty="0" sz="1200" spc="-5" b="1">
                <a:latin typeface="Times New Roman"/>
                <a:cs typeface="Times New Roman"/>
              </a:rPr>
              <a:t>head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The following </a:t>
            </a:r>
            <a:r>
              <a:rPr dirty="0" sz="1200" spc="-5">
                <a:latin typeface="Times New Roman"/>
                <a:cs typeface="Times New Roman"/>
              </a:rPr>
              <a:t>code traverses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list: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55"/>
              </a:spcBef>
            </a:pP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head;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(current </a:t>
            </a:r>
            <a:r>
              <a:rPr dirty="0" sz="1200">
                <a:latin typeface="Times New Roman"/>
                <a:cs typeface="Times New Roman"/>
              </a:rPr>
              <a:t>!= </a:t>
            </a:r>
            <a:r>
              <a:rPr dirty="0" sz="1200" spc="-5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641985" marR="4090670">
              <a:lnSpc>
                <a:spcPts val="160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//Process current  current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current-&gt;link;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60"/>
              </a:spcBef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183515">
              <a:lnSpc>
                <a:spcPct val="110800"/>
              </a:lnSpc>
            </a:pPr>
            <a:r>
              <a:rPr dirty="0" sz="1200" spc="-5">
                <a:latin typeface="Times New Roman"/>
                <a:cs typeface="Times New Roman"/>
              </a:rPr>
              <a:t>For example, </a:t>
            </a:r>
            <a:r>
              <a:rPr dirty="0" sz="1200">
                <a:latin typeface="Times New Roman"/>
                <a:cs typeface="Times New Roman"/>
              </a:rPr>
              <a:t>suppose that </a:t>
            </a:r>
            <a:r>
              <a:rPr dirty="0" sz="1200" spc="-5" b="1">
                <a:latin typeface="Times New Roman"/>
                <a:cs typeface="Times New Roman"/>
              </a:rPr>
              <a:t>head </a:t>
            </a:r>
            <a:r>
              <a:rPr dirty="0" sz="1200">
                <a:latin typeface="Times New Roman"/>
                <a:cs typeface="Times New Roman"/>
              </a:rPr>
              <a:t>points to a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of </a:t>
            </a:r>
            <a:r>
              <a:rPr dirty="0" sz="1200" spc="-5">
                <a:latin typeface="Times New Roman"/>
                <a:cs typeface="Times New Roman"/>
              </a:rPr>
              <a:t>numbers. </a:t>
            </a:r>
            <a:r>
              <a:rPr dirty="0" sz="1200">
                <a:latin typeface="Times New Roman"/>
                <a:cs typeface="Times New Roman"/>
              </a:rPr>
              <a:t>The following code outputs the  </a:t>
            </a:r>
            <a:r>
              <a:rPr dirty="0" sz="1200" spc="-5">
                <a:latin typeface="Times New Roman"/>
                <a:cs typeface="Times New Roman"/>
              </a:rPr>
              <a:t>data stored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node: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head;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(current </a:t>
            </a:r>
            <a:r>
              <a:rPr dirty="0" sz="1200">
                <a:latin typeface="Times New Roman"/>
                <a:cs typeface="Times New Roman"/>
              </a:rPr>
              <a:t>!= </a:t>
            </a:r>
            <a:r>
              <a:rPr dirty="0" sz="1200" spc="-5"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0"/>
              </a:spcBef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697865" marR="3697604">
              <a:lnSpc>
                <a:spcPct val="1100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cout &lt;&lt; current-&gt;info </a:t>
            </a:r>
            <a:r>
              <a:rPr dirty="0" sz="1200">
                <a:latin typeface="Times New Roman"/>
                <a:cs typeface="Times New Roman"/>
              </a:rPr>
              <a:t>&lt;&lt; </a:t>
            </a:r>
            <a:r>
              <a:rPr dirty="0" sz="1200" spc="-5">
                <a:latin typeface="Times New Roman"/>
                <a:cs typeface="Times New Roman"/>
              </a:rPr>
              <a:t>" </a:t>
            </a:r>
            <a:r>
              <a:rPr dirty="0" sz="1200" spc="-10">
                <a:latin typeface="Times New Roman"/>
                <a:cs typeface="Times New Roman"/>
              </a:rPr>
              <a:t>"; 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current-&gt;link;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LINKED </a:t>
            </a:r>
            <a:r>
              <a:rPr dirty="0" sz="1200" b="1">
                <a:latin typeface="Times New Roman"/>
                <a:cs typeface="Times New Roman"/>
              </a:rPr>
              <a:t>LIST </a:t>
            </a:r>
            <a:r>
              <a:rPr dirty="0" sz="1200" spc="-5" b="1">
                <a:latin typeface="Times New Roman"/>
                <a:cs typeface="Times New Roman"/>
              </a:rPr>
              <a:t>ALGORITHMS</a:t>
            </a:r>
            <a:endParaRPr sz="1200">
              <a:latin typeface="Times New Roman"/>
              <a:cs typeface="Times New Roman"/>
            </a:endParaRPr>
          </a:p>
          <a:p>
            <a:pPr algn="just" marL="12700" marR="9525">
              <a:lnSpc>
                <a:spcPts val="1580"/>
              </a:lnSpc>
              <a:spcBef>
                <a:spcPts val="65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section discusses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algorithms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data structures. </a:t>
            </a:r>
            <a:r>
              <a:rPr dirty="0" sz="1200">
                <a:latin typeface="Times New Roman"/>
                <a:cs typeface="Times New Roman"/>
              </a:rPr>
              <a:t>Consider the following </a:t>
            </a:r>
            <a:r>
              <a:rPr dirty="0" sz="1200" spc="-5">
                <a:latin typeface="Times New Roman"/>
                <a:cs typeface="Times New Roman"/>
              </a:rPr>
              <a:t>definition 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node. (For simplicity, we assume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info type is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</a:t>
            </a:r>
            <a:r>
              <a:rPr dirty="0" sz="1200">
                <a:latin typeface="Times New Roman"/>
                <a:cs typeface="Times New Roman"/>
              </a:rPr>
              <a:t>.)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struct nodename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299085" marR="4854575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int info;  </a:t>
            </a:r>
            <a:r>
              <a:rPr dirty="0" sz="1200" spc="-5">
                <a:latin typeface="Times New Roman"/>
                <a:cs typeface="Times New Roman"/>
              </a:rPr>
              <a:t>nodename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*link;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};</a:t>
            </a:r>
            <a:endParaRPr sz="1200">
              <a:latin typeface="Times New Roman"/>
              <a:cs typeface="Times New Roman"/>
            </a:endParaRPr>
          </a:p>
          <a:p>
            <a:pPr marL="299085" marR="3291840" indent="-287020">
              <a:lnSpc>
                <a:spcPct val="1100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We </a:t>
            </a:r>
            <a:r>
              <a:rPr dirty="0" sz="1200" spc="-5">
                <a:latin typeface="Times New Roman"/>
                <a:cs typeface="Times New Roman"/>
              </a:rPr>
              <a:t>will 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following variable declaration:  nodename </a:t>
            </a:r>
            <a:r>
              <a:rPr dirty="0" sz="1200">
                <a:latin typeface="Times New Roman"/>
                <a:cs typeface="Times New Roman"/>
              </a:rPr>
              <a:t>*head, *p, *q,</a:t>
            </a:r>
            <a:r>
              <a:rPr dirty="0" sz="1200" spc="-5">
                <a:latin typeface="Times New Roman"/>
                <a:cs typeface="Times New Roman"/>
              </a:rPr>
              <a:t> *newNode;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17652"/>
            <a:ext cx="28867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ALGORITHM </a:t>
            </a:r>
            <a:r>
              <a:rPr dirty="0" sz="1200" spc="-10" b="1">
                <a:latin typeface="Times New Roman"/>
                <a:cs typeface="Times New Roman"/>
              </a:rPr>
              <a:t>FOR </a:t>
            </a:r>
            <a:r>
              <a:rPr dirty="0" sz="1200" b="1">
                <a:latin typeface="Times New Roman"/>
                <a:cs typeface="Times New Roman"/>
              </a:rPr>
              <a:t>INSERTING </a:t>
            </a:r>
            <a:r>
              <a:rPr dirty="0" sz="1200" spc="-5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2179066"/>
            <a:ext cx="6141085" cy="7320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Suppose START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first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position 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linked list.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be the element to 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inserted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the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 node. POS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position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where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inserted. TEMP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temporary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pointer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 hold the node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address.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Insert a </a:t>
            </a: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Node at </a:t>
            </a: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the beginning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buAutoNum type="arabicPeriod"/>
              <a:tabLst>
                <a:tab pos="16700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Input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to 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inserted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Create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(SATRT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446405" indent="-205740">
              <a:lnSpc>
                <a:spcPct val="100000"/>
              </a:lnSpc>
              <a:spcBef>
                <a:spcPts val="240"/>
              </a:spcBef>
              <a:buAutoNum type="alphaLcParenBoth"/>
              <a:tabLst>
                <a:tab pos="44704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Link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NULL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70"/>
              </a:spcBef>
              <a:buAutoNum type="arabicPeriod"/>
              <a:tabLst>
                <a:tab pos="1651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200">
              <a:latin typeface="Times New Roman"/>
              <a:cs typeface="Times New Roman"/>
            </a:endParaRPr>
          </a:p>
          <a:p>
            <a:pPr lvl="1" marL="446405" indent="-205740">
              <a:lnSpc>
                <a:spcPct val="100000"/>
              </a:lnSpc>
              <a:spcBef>
                <a:spcPts val="229"/>
              </a:spcBef>
              <a:buAutoNum type="alphaLcParenBoth"/>
              <a:tabLst>
                <a:tab pos="44704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Link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START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70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START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51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Insert a </a:t>
            </a: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Node at </a:t>
            </a: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the</a:t>
            </a:r>
            <a:r>
              <a:rPr dirty="0" u="heavy" sz="1200" spc="-1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end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Input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to 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inserted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Create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 =</a:t>
            </a:r>
            <a:r>
              <a:rPr dirty="0" sz="12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</a:t>
            </a:r>
            <a:endParaRPr sz="120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700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(SATRT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523240" indent="-206375">
              <a:lnSpc>
                <a:spcPct val="100000"/>
              </a:lnSpc>
              <a:spcBef>
                <a:spcPts val="150"/>
              </a:spcBef>
              <a:buAutoNum type="alphaLcParenBoth"/>
              <a:tabLst>
                <a:tab pos="52387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START =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51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200">
              <a:latin typeface="Times New Roman"/>
              <a:cs typeface="Times New Roman"/>
            </a:endParaRPr>
          </a:p>
          <a:p>
            <a:pPr lvl="1" marL="485140" indent="-206375">
              <a:lnSpc>
                <a:spcPct val="100000"/>
              </a:lnSpc>
              <a:spcBef>
                <a:spcPts val="160"/>
              </a:spcBef>
              <a:buAutoNum type="alphaLcParenBoth"/>
              <a:tabLst>
                <a:tab pos="48577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START</a:t>
            </a:r>
            <a:endParaRPr sz="1200">
              <a:latin typeface="Times New Roman"/>
              <a:cs typeface="Times New Roman"/>
            </a:endParaRPr>
          </a:p>
          <a:p>
            <a:pPr lvl="1" marL="494030" indent="-215265">
              <a:lnSpc>
                <a:spcPct val="100000"/>
              </a:lnSpc>
              <a:spcBef>
                <a:spcPts val="140"/>
              </a:spcBef>
              <a:buAutoNum type="alphaLcParenBoth"/>
              <a:tabLst>
                <a:tab pos="49466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While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(TEMP -&gt;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 not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2" marL="841375" indent="-181610">
              <a:lnSpc>
                <a:spcPct val="100000"/>
              </a:lnSpc>
              <a:spcBef>
                <a:spcPts val="145"/>
              </a:spcBef>
              <a:buAutoNum type="romanLcParenBoth"/>
              <a:tabLst>
                <a:tab pos="84201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TEMP = TEMP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-&gt;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-&gt;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 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1651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Insert a </a:t>
            </a: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Node at </a:t>
            </a:r>
            <a:r>
              <a:rPr dirty="0" u="heavy" sz="12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any specified</a:t>
            </a:r>
            <a:r>
              <a:rPr dirty="0" u="heavy" sz="1200" spc="-2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20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position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66370" indent="-153670">
              <a:lnSpc>
                <a:spcPct val="100000"/>
              </a:lnSpc>
              <a:buAutoNum type="arabicPeriod"/>
              <a:tabLst>
                <a:tab pos="16700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Input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POS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2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inserted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60"/>
              </a:spcBef>
              <a:buAutoNum type="arabicPeriod"/>
              <a:tabLst>
                <a:tab pos="1651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initialize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START;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k = 0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Repeat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step 3 while( k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less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than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POS)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9904" y="894229"/>
            <a:ext cx="3940706" cy="12543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119" y="86360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496316"/>
            <a:ext cx="4011295" cy="224155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578485" indent="-206375">
              <a:lnSpc>
                <a:spcPct val="100000"/>
              </a:lnSpc>
              <a:spcBef>
                <a:spcPts val="240"/>
              </a:spcBef>
              <a:buAutoNum type="alphaLcParenBoth"/>
              <a:tabLst>
                <a:tab pos="57848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-&gt; Next</a:t>
            </a:r>
            <a:endParaRPr sz="1200">
              <a:latin typeface="Times New Roman"/>
              <a:cs typeface="Times New Roman"/>
            </a:endParaRPr>
          </a:p>
          <a:p>
            <a:pPr marL="588010" indent="-215900">
              <a:lnSpc>
                <a:spcPct val="100000"/>
              </a:lnSpc>
              <a:spcBef>
                <a:spcPts val="145"/>
              </a:spcBef>
              <a:buAutoNum type="alphaLcParenBoth"/>
              <a:tabLst>
                <a:tab pos="58864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(TEMP is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1094105" indent="-180975">
              <a:lnSpc>
                <a:spcPct val="100000"/>
              </a:lnSpc>
              <a:spcBef>
                <a:spcPts val="145"/>
              </a:spcBef>
              <a:buAutoNum type="romanLcParenBoth"/>
              <a:tabLst>
                <a:tab pos="109474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Display “Node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list less than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position”</a:t>
            </a:r>
            <a:endParaRPr sz="1200">
              <a:latin typeface="Times New Roman"/>
              <a:cs typeface="Times New Roman"/>
            </a:endParaRPr>
          </a:p>
          <a:p>
            <a:pPr lvl="1" marL="1137285" indent="-224154">
              <a:lnSpc>
                <a:spcPct val="100000"/>
              </a:lnSpc>
              <a:spcBef>
                <a:spcPts val="145"/>
              </a:spcBef>
              <a:buAutoNum type="romanLcParenBoth"/>
              <a:tabLst>
                <a:tab pos="113792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578485" indent="-206375">
              <a:lnSpc>
                <a:spcPct val="100000"/>
              </a:lnSpc>
              <a:spcBef>
                <a:spcPts val="155"/>
              </a:spcBef>
              <a:buAutoNum type="alphaLcParenBoth"/>
              <a:tabLst>
                <a:tab pos="57848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k = k +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 startAt="4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Create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 startAt="4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 startAt="4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-&gt;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 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-&gt;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AutoNum type="arabicPeriod" startAt="4"/>
              <a:tabLst>
                <a:tab pos="1651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-&gt;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 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55"/>
              </a:spcBef>
              <a:buAutoNum type="arabicPeriod" startAt="4"/>
              <a:tabLst>
                <a:tab pos="1651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Consider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list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5-6.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3947286"/>
            <a:ext cx="617855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Suppose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 b="1">
                <a:latin typeface="Times New Roman"/>
                <a:cs typeface="Times New Roman"/>
              </a:rPr>
              <a:t>p </a:t>
            </a:r>
            <a:r>
              <a:rPr dirty="0" sz="1200">
                <a:latin typeface="Times New Roman"/>
                <a:cs typeface="Times New Roman"/>
              </a:rPr>
              <a:t>points to the node with </a:t>
            </a:r>
            <a:r>
              <a:rPr dirty="0" sz="1200" b="1">
                <a:latin typeface="Times New Roman"/>
                <a:cs typeface="Times New Roman"/>
              </a:rPr>
              <a:t>info 65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new node with </a:t>
            </a:r>
            <a:r>
              <a:rPr dirty="0" sz="1200" b="1">
                <a:latin typeface="Times New Roman"/>
                <a:cs typeface="Times New Roman"/>
              </a:rPr>
              <a:t>info 50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created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inserted after </a:t>
            </a:r>
            <a:r>
              <a:rPr dirty="0" sz="1200" spc="-5" b="1">
                <a:latin typeface="Times New Roman"/>
                <a:cs typeface="Times New Roman"/>
              </a:rPr>
              <a:t>p</a:t>
            </a:r>
            <a:r>
              <a:rPr dirty="0" sz="1200" spc="-5">
                <a:latin typeface="Times New Roman"/>
                <a:cs typeface="Times New Roman"/>
              </a:rPr>
              <a:t>. Consider </a:t>
            </a:r>
            <a:r>
              <a:rPr dirty="0" sz="1200">
                <a:latin typeface="Times New Roman"/>
                <a:cs typeface="Times New Roman"/>
              </a:rPr>
              <a:t>the following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statements: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8395" y="4348098"/>
            <a:ext cx="1603375" cy="43116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254"/>
              </a:spcBef>
            </a:pPr>
            <a:r>
              <a:rPr dirty="0" sz="1200" spc="-5">
                <a:latin typeface="Times New Roman"/>
                <a:cs typeface="Times New Roman"/>
              </a:rPr>
              <a:t>//create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newNode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200">
                <a:latin typeface="Times New Roman"/>
                <a:cs typeface="Times New Roman"/>
              </a:rPr>
              <a:t>//store 50 in the </a:t>
            </a:r>
            <a:r>
              <a:rPr dirty="0" sz="1200" spc="-5">
                <a:latin typeface="Times New Roman"/>
                <a:cs typeface="Times New Roman"/>
              </a:rPr>
              <a:t>new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4582" y="4348098"/>
            <a:ext cx="1732914" cy="833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10300"/>
              </a:lnSpc>
              <a:spcBef>
                <a:spcPts val="105"/>
              </a:spcBef>
            </a:pPr>
            <a:r>
              <a:rPr dirty="0" sz="1200" spc="-5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new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nodename;  </a:t>
            </a:r>
            <a:r>
              <a:rPr dirty="0" sz="1200" spc="-5">
                <a:latin typeface="Times New Roman"/>
                <a:cs typeface="Times New Roman"/>
              </a:rPr>
              <a:t>newNode-&gt;info </a:t>
            </a:r>
            <a:r>
              <a:rPr dirty="0" sz="1200">
                <a:latin typeface="Times New Roman"/>
                <a:cs typeface="Times New Roman"/>
              </a:rPr>
              <a:t>= 50;  </a:t>
            </a:r>
            <a:r>
              <a:rPr dirty="0" sz="1200" spc="-5">
                <a:latin typeface="Times New Roman"/>
                <a:cs typeface="Times New Roman"/>
              </a:rPr>
              <a:t>newNode-&gt;link </a:t>
            </a:r>
            <a:r>
              <a:rPr dirty="0" sz="1200">
                <a:latin typeface="Times New Roman"/>
                <a:cs typeface="Times New Roman"/>
              </a:rPr>
              <a:t>= p-&gt;link;  </a:t>
            </a: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5377053"/>
            <a:ext cx="287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Table 5-3 shows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statements.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120" y="8490711"/>
            <a:ext cx="3828415" cy="629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101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Note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sequence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statements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insert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node,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is,  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p-&gt;link;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newNode;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37643" y="2785464"/>
            <a:ext cx="5607973" cy="114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7365" y="5610595"/>
            <a:ext cx="4040930" cy="2868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6360"/>
            <a:ext cx="6180455" cy="1644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73115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95">
                <a:latin typeface="Trebuchet MS"/>
                <a:cs typeface="Trebuchet MS"/>
              </a:rPr>
              <a:t>ec</a:t>
            </a:r>
            <a:r>
              <a:rPr dirty="0" sz="1100" spc="-85">
                <a:latin typeface="Trebuchet MS"/>
                <a:cs typeface="Trebuchet MS"/>
              </a:rPr>
              <a:t>.</a:t>
            </a:r>
            <a:r>
              <a:rPr dirty="0" sz="1100" spc="-20">
                <a:latin typeface="Trebuchet MS"/>
                <a:cs typeface="Trebuchet MS"/>
              </a:rPr>
              <a:t>1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1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very important because to </a:t>
            </a:r>
            <a:r>
              <a:rPr dirty="0" sz="1200" spc="-5">
                <a:latin typeface="Times New Roman"/>
                <a:cs typeface="Times New Roman"/>
              </a:rPr>
              <a:t>insert </a:t>
            </a:r>
            <a:r>
              <a:rPr dirty="0" sz="1200" spc="-5" b="1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in the list </a:t>
            </a:r>
            <a:r>
              <a:rPr dirty="0" sz="1200" spc="-5">
                <a:latin typeface="Times New Roman"/>
                <a:cs typeface="Times New Roman"/>
              </a:rPr>
              <a:t>we use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one pointer, </a:t>
            </a:r>
            <a:r>
              <a:rPr dirty="0" sz="1200" spc="-5" b="1">
                <a:latin typeface="Times New Roman"/>
                <a:cs typeface="Times New Roman"/>
              </a:rPr>
              <a:t>p</a:t>
            </a:r>
            <a:r>
              <a:rPr dirty="0" sz="1200" spc="-5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adjust </a:t>
            </a:r>
            <a:r>
              <a:rPr dirty="0" sz="1200">
                <a:latin typeface="Times New Roman"/>
                <a:cs typeface="Times New Roman"/>
              </a:rPr>
              <a:t>the links  of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nodes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linked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Suppose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reverse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sequence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statements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execute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statements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following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order:</a:t>
            </a:r>
            <a:endParaRPr sz="1200">
              <a:latin typeface="Times New Roman"/>
              <a:cs typeface="Times New Roman"/>
            </a:endParaRPr>
          </a:p>
          <a:p>
            <a:pPr marL="299085" marR="4260850">
              <a:lnSpc>
                <a:spcPts val="160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newNode;  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p-&gt;link;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0"/>
              </a:spcBef>
            </a:pPr>
            <a:r>
              <a:rPr dirty="0" sz="1200" spc="-5">
                <a:latin typeface="Times New Roman"/>
                <a:cs typeface="Times New Roman"/>
              </a:rPr>
              <a:t>Figure 5-7 </a:t>
            </a:r>
            <a:r>
              <a:rPr dirty="0" sz="1200">
                <a:latin typeface="Times New Roman"/>
                <a:cs typeface="Times New Roman"/>
              </a:rPr>
              <a:t>shows the resulting list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these statements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execute.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291967"/>
            <a:ext cx="6177280" cy="632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5"/>
              </a:spcBef>
            </a:pPr>
            <a:r>
              <a:rPr dirty="0" sz="1200" spc="-5">
                <a:latin typeface="Times New Roman"/>
                <a:cs typeface="Times New Roman"/>
              </a:rPr>
              <a:t>From Figure 5-7,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clear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 spc="-5" b="1">
                <a:latin typeface="Times New Roman"/>
                <a:cs typeface="Times New Roman"/>
              </a:rPr>
              <a:t>newNode </a:t>
            </a:r>
            <a:r>
              <a:rPr dirty="0" sz="1200">
                <a:latin typeface="Times New Roman"/>
                <a:cs typeface="Times New Roman"/>
              </a:rPr>
              <a:t>points </a:t>
            </a:r>
            <a:r>
              <a:rPr dirty="0" sz="1200" spc="-5">
                <a:latin typeface="Times New Roman"/>
                <a:cs typeface="Times New Roman"/>
              </a:rPr>
              <a:t>back </a:t>
            </a:r>
            <a:r>
              <a:rPr dirty="0" sz="1200">
                <a:latin typeface="Times New Roman"/>
                <a:cs typeface="Times New Roman"/>
              </a:rPr>
              <a:t>to itself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remainder of the list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lost.  </a:t>
            </a:r>
            <a:r>
              <a:rPr dirty="0" sz="1200" spc="-5">
                <a:latin typeface="Times New Roman"/>
                <a:cs typeface="Times New Roman"/>
              </a:rPr>
              <a:t>Using two pointers, we can </a:t>
            </a:r>
            <a:r>
              <a:rPr dirty="0" sz="1200">
                <a:latin typeface="Times New Roman"/>
                <a:cs typeface="Times New Roman"/>
              </a:rPr>
              <a:t>simplify the insertion </a:t>
            </a:r>
            <a:r>
              <a:rPr dirty="0" sz="1200" spc="-5">
                <a:latin typeface="Times New Roman"/>
                <a:cs typeface="Times New Roman"/>
              </a:rPr>
              <a:t>code somewhat. Suppose </a:t>
            </a:r>
            <a:r>
              <a:rPr dirty="0" sz="1200" spc="-5" b="1">
                <a:latin typeface="Times New Roman"/>
                <a:cs typeface="Times New Roman"/>
              </a:rPr>
              <a:t>q </a:t>
            </a:r>
            <a:r>
              <a:rPr dirty="0" sz="1200" spc="-5">
                <a:latin typeface="Times New Roman"/>
                <a:cs typeface="Times New Roman"/>
              </a:rPr>
              <a:t>points </a:t>
            </a:r>
            <a:r>
              <a:rPr dirty="0" sz="1200">
                <a:latin typeface="Times New Roman"/>
                <a:cs typeface="Times New Roman"/>
              </a:rPr>
              <a:t>to the node </a:t>
            </a:r>
            <a:r>
              <a:rPr dirty="0" sz="1200" spc="-5">
                <a:latin typeface="Times New Roman"/>
                <a:cs typeface="Times New Roman"/>
              </a:rPr>
              <a:t>with  </a:t>
            </a:r>
            <a:r>
              <a:rPr dirty="0" sz="1200" b="1">
                <a:latin typeface="Times New Roman"/>
                <a:cs typeface="Times New Roman"/>
              </a:rPr>
              <a:t>info 34</a:t>
            </a:r>
            <a:r>
              <a:rPr dirty="0" sz="1200">
                <a:latin typeface="Times New Roman"/>
                <a:cs typeface="Times New Roman"/>
              </a:rPr>
              <a:t>. (See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5-8.)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357240"/>
            <a:ext cx="6179185" cy="1839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2499360" indent="-287020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The following statements </a:t>
            </a:r>
            <a:r>
              <a:rPr dirty="0" sz="1200" spc="-5">
                <a:latin typeface="Times New Roman"/>
                <a:cs typeface="Times New Roman"/>
              </a:rPr>
              <a:t>insert </a:t>
            </a:r>
            <a:r>
              <a:rPr dirty="0" sz="1200" b="1">
                <a:latin typeface="Times New Roman"/>
                <a:cs typeface="Times New Roman"/>
              </a:rPr>
              <a:t>newNode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 spc="-5" b="1">
                <a:latin typeface="Times New Roman"/>
                <a:cs typeface="Times New Roman"/>
              </a:rPr>
              <a:t>p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b="1">
                <a:latin typeface="Times New Roman"/>
                <a:cs typeface="Times New Roman"/>
              </a:rPr>
              <a:t>q</a:t>
            </a:r>
            <a:r>
              <a:rPr dirty="0" sz="1200" spc="-5">
                <a:latin typeface="Times New Roman"/>
                <a:cs typeface="Times New Roman"/>
              </a:rPr>
              <a:t>:  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q;</a:t>
            </a:r>
            <a:endParaRPr sz="12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The order in which these </a:t>
            </a:r>
            <a:r>
              <a:rPr dirty="0" sz="1200" spc="-5">
                <a:latin typeface="Times New Roman"/>
                <a:cs typeface="Times New Roman"/>
              </a:rPr>
              <a:t>statements execute </a:t>
            </a:r>
            <a:r>
              <a:rPr dirty="0" sz="1200">
                <a:latin typeface="Times New Roman"/>
                <a:cs typeface="Times New Roman"/>
              </a:rPr>
              <a:t>does not </a:t>
            </a:r>
            <a:r>
              <a:rPr dirty="0" sz="1200" spc="-5">
                <a:latin typeface="Times New Roman"/>
                <a:cs typeface="Times New Roman"/>
              </a:rPr>
              <a:t>matter.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illustrate </a:t>
            </a:r>
            <a:r>
              <a:rPr dirty="0" sz="1200">
                <a:latin typeface="Times New Roman"/>
                <a:cs typeface="Times New Roman"/>
              </a:rPr>
              <a:t>this, suppose that we  </a:t>
            </a:r>
            <a:r>
              <a:rPr dirty="0" sz="1200" spc="-5">
                <a:latin typeface="Times New Roman"/>
                <a:cs typeface="Times New Roman"/>
              </a:rPr>
              <a:t>execute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statements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following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order:</a:t>
            </a:r>
            <a:endParaRPr sz="1200">
              <a:latin typeface="Times New Roman"/>
              <a:cs typeface="Times New Roman"/>
            </a:endParaRPr>
          </a:p>
          <a:p>
            <a:pPr marL="299085" marR="4634865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p-&gt;link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newNode;  newNode-&gt;link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Table 5-4 shows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statements.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0041" y="1787651"/>
            <a:ext cx="5620127" cy="1514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99558" y="3961688"/>
            <a:ext cx="5607973" cy="13752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80516" y="7222118"/>
            <a:ext cx="4417085" cy="17929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pc="-40"/>
              <a:t>Page </a:t>
            </a:r>
            <a:fld id="{81D60167-4931-47E6-BA6A-407CBD079E47}" type="slidenum">
              <a:rPr dirty="0" spc="-45" b="1">
                <a:latin typeface="Arial"/>
                <a:cs typeface="Arial"/>
              </a:rPr>
              <a:t>10</a:t>
            </a:fld>
            <a:r>
              <a:rPr dirty="0" spc="-45" b="1">
                <a:latin typeface="Arial"/>
                <a:cs typeface="Arial"/>
              </a:rPr>
              <a:t> </a:t>
            </a:r>
            <a:r>
              <a:rPr dirty="0" spc="-35"/>
              <a:t>of</a:t>
            </a:r>
            <a:r>
              <a:rPr dirty="0" spc="-175"/>
              <a:t> </a:t>
            </a:r>
            <a:r>
              <a:rPr dirty="0" spc="-50" b="1">
                <a:latin typeface="Arial"/>
                <a:cs typeface="Arial"/>
              </a:rPr>
              <a:t>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2018-11-14T17:56:21Z</dcterms:created>
  <dcterms:modified xsi:type="dcterms:W3CDTF">2018-11-14T17:56:21Z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